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7" r:id="rId2"/>
    <p:sldId id="2147046989" r:id="rId3"/>
    <p:sldId id="2147046988" r:id="rId4"/>
    <p:sldId id="2147046999" r:id="rId5"/>
    <p:sldId id="2147046995" r:id="rId6"/>
    <p:sldId id="2147046996" r:id="rId7"/>
    <p:sldId id="2147047000" r:id="rId8"/>
    <p:sldId id="2147047001" r:id="rId9"/>
    <p:sldId id="284" r:id="rId10"/>
    <p:sldId id="2147047003" r:id="rId11"/>
    <p:sldId id="2146849328" r:id="rId12"/>
    <p:sldId id="2147047004" r:id="rId13"/>
    <p:sldId id="2147047005" r:id="rId14"/>
    <p:sldId id="2147047009" r:id="rId15"/>
    <p:sldId id="2147047011" r:id="rId16"/>
    <p:sldId id="2147047012" r:id="rId17"/>
    <p:sldId id="2147047013" r:id="rId18"/>
    <p:sldId id="2147047017" r:id="rId19"/>
    <p:sldId id="2147047047" r:id="rId20"/>
    <p:sldId id="272" r:id="rId21"/>
    <p:sldId id="2147047045" r:id="rId22"/>
    <p:sldId id="2147047006" r:id="rId23"/>
    <p:sldId id="2147047007" r:id="rId24"/>
    <p:sldId id="2147047024" r:id="rId25"/>
    <p:sldId id="2147047031" r:id="rId26"/>
    <p:sldId id="2147047044" r:id="rId27"/>
    <p:sldId id="2147047046" r:id="rId28"/>
    <p:sldId id="2147047018" r:id="rId29"/>
    <p:sldId id="2147047019" r:id="rId30"/>
    <p:sldId id="2147047020" r:id="rId31"/>
    <p:sldId id="2147047021" r:id="rId32"/>
    <p:sldId id="2147047023" r:id="rId3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CF4F"/>
    <a:srgbClr val="C8E0B5"/>
    <a:srgbClr val="F8A02A"/>
    <a:srgbClr val="E63432"/>
    <a:srgbClr val="56C4F3"/>
    <a:srgbClr val="F0F8ED"/>
    <a:srgbClr val="9F48D4"/>
    <a:srgbClr val="8E60C0"/>
    <a:srgbClr val="9577DF"/>
    <a:srgbClr val="B897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3" autoAdjust="0"/>
    <p:restoredTop sz="96291"/>
  </p:normalViewPr>
  <p:slideViewPr>
    <p:cSldViewPr snapToGrid="0">
      <p:cViewPr varScale="1">
        <p:scale>
          <a:sx n="93" d="100"/>
          <a:sy n="93" d="100"/>
        </p:scale>
        <p:origin x="240" y="728"/>
      </p:cViewPr>
      <p:guideLst/>
    </p:cSldViewPr>
  </p:slideViewPr>
  <p:outlineViewPr>
    <p:cViewPr>
      <p:scale>
        <a:sx n="33" d="100"/>
        <a:sy n="33" d="100"/>
      </p:scale>
      <p:origin x="0" y="-19304"/>
    </p:cViewPr>
  </p:outlin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3CCCD9-F3B3-A544-B6F1-D8D40695FB60}" type="datetimeFigureOut">
              <a:rPr lang="en-BR" smtClean="0"/>
              <a:t>14/12/23</a:t>
            </a:fld>
            <a:endParaRPr lang="en-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636663-6254-A74E-B309-1083EB70F8D9}" type="slidenum">
              <a:rPr lang="en-BR" smtClean="0"/>
              <a:t>‹#›</a:t>
            </a:fld>
            <a:endParaRPr lang="en-BR"/>
          </a:p>
        </p:txBody>
      </p:sp>
    </p:spTree>
    <p:extLst>
      <p:ext uri="{BB962C8B-B14F-4D97-AF65-F5344CB8AC3E}">
        <p14:creationId xmlns:p14="http://schemas.microsoft.com/office/powerpoint/2010/main" val="4252902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A997E05E-5D30-B44A-820C-B5B1C0F0457E}" type="slidenum">
              <a:rPr lang="en-BR" smtClean="0"/>
              <a:t>2</a:t>
            </a:fld>
            <a:endParaRPr lang="en-BR"/>
          </a:p>
        </p:txBody>
      </p:sp>
    </p:spTree>
    <p:extLst>
      <p:ext uri="{BB962C8B-B14F-4D97-AF65-F5344CB8AC3E}">
        <p14:creationId xmlns:p14="http://schemas.microsoft.com/office/powerpoint/2010/main" val="1773447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Stephan  - se precisar tira este</a:t>
            </a:r>
          </a:p>
        </p:txBody>
      </p:sp>
      <p:sp>
        <p:nvSpPr>
          <p:cNvPr id="4" name="Slide Number Placeholder 3"/>
          <p:cNvSpPr>
            <a:spLocks noGrp="1"/>
          </p:cNvSpPr>
          <p:nvPr>
            <p:ph type="sldNum" sz="quarter" idx="5"/>
          </p:nvPr>
        </p:nvSpPr>
        <p:spPr/>
        <p:txBody>
          <a:bodyPr/>
          <a:lstStyle/>
          <a:p>
            <a:fld id="{02636663-6254-A74E-B309-1083EB70F8D9}" type="slidenum">
              <a:rPr lang="en-BR" smtClean="0"/>
              <a:t>8</a:t>
            </a:fld>
            <a:endParaRPr lang="en-BR"/>
          </a:p>
        </p:txBody>
      </p:sp>
    </p:spTree>
    <p:extLst>
      <p:ext uri="{BB962C8B-B14F-4D97-AF65-F5344CB8AC3E}">
        <p14:creationId xmlns:p14="http://schemas.microsoft.com/office/powerpoint/2010/main" val="854449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OBSservar que o mapemanento da lista brasileira para a lista do SNOMED tem grau de equivalência narrower than – indicando que o conceito  brasileiro tem uma granularidade maior que o cocnceito do SNOMED. O conceito brasileiro tem o nome do fabricante e o conceito internacional nao.</a:t>
            </a:r>
          </a:p>
        </p:txBody>
      </p:sp>
      <p:sp>
        <p:nvSpPr>
          <p:cNvPr id="4" name="Slide Number Placeholder 3"/>
          <p:cNvSpPr>
            <a:spLocks noGrp="1"/>
          </p:cNvSpPr>
          <p:nvPr>
            <p:ph type="sldNum" sz="quarter" idx="5"/>
          </p:nvPr>
        </p:nvSpPr>
        <p:spPr/>
        <p:txBody>
          <a:bodyPr/>
          <a:lstStyle/>
          <a:p>
            <a:fld id="{02636663-6254-A74E-B309-1083EB70F8D9}" type="slidenum">
              <a:rPr lang="en-BR" smtClean="0"/>
              <a:t>17</a:t>
            </a:fld>
            <a:endParaRPr lang="en-BR"/>
          </a:p>
        </p:txBody>
      </p:sp>
    </p:spTree>
    <p:extLst>
      <p:ext uri="{BB962C8B-B14F-4D97-AF65-F5344CB8AC3E}">
        <p14:creationId xmlns:p14="http://schemas.microsoft.com/office/powerpoint/2010/main" val="1868850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Aqui para exemplificicar talvez fazer num slide co a historia da </a:t>
            </a:r>
            <a:r>
              <a:rPr lang="en-US" dirty="0" err="1"/>
              <a:t>Amaynara</a:t>
            </a:r>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22</a:t>
            </a:fld>
            <a:endParaRPr lang="en-BR"/>
          </a:p>
        </p:txBody>
      </p:sp>
    </p:spTree>
    <p:extLst>
      <p:ext uri="{BB962C8B-B14F-4D97-AF65-F5344CB8AC3E}">
        <p14:creationId xmlns:p14="http://schemas.microsoft.com/office/powerpoint/2010/main" val="142786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G</a:t>
            </a:r>
            <a:r>
              <a:rPr lang="en-US" dirty="0"/>
              <a:t>u</a:t>
            </a:r>
            <a:r>
              <a:rPr lang="en-BR" dirty="0"/>
              <a:t>ia ANS transforma G</a:t>
            </a:r>
            <a:r>
              <a:rPr lang="en-US" dirty="0"/>
              <a:t>u</a:t>
            </a:r>
            <a:r>
              <a:rPr lang="en-BR" dirty="0"/>
              <a:t>ias TISS em XML para FHIR  = caso de uso em baixo de IPS. </a:t>
            </a:r>
            <a:r>
              <a:rPr lang="en-US" dirty="0"/>
              <a:t>O</a:t>
            </a:r>
            <a:r>
              <a:rPr lang="en-BR" dirty="0"/>
              <a:t> Projeto PQDAS será apresentado a seguir no horário das 11h30 em diante.</a:t>
            </a:r>
          </a:p>
          <a:p>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30</a:t>
            </a:fld>
            <a:endParaRPr lang="en-BR"/>
          </a:p>
        </p:txBody>
      </p:sp>
    </p:spTree>
    <p:extLst>
      <p:ext uri="{BB962C8B-B14F-4D97-AF65-F5344CB8AC3E}">
        <p14:creationId xmlns:p14="http://schemas.microsoft.com/office/powerpoint/2010/main" val="2613772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Paula Xavier coordenadora, Robson Coordenadro de P</a:t>
            </a:r>
            <a:r>
              <a:rPr lang="en-US" dirty="0"/>
              <a:t>a</a:t>
            </a:r>
            <a:r>
              <a:rPr lang="en-BR" dirty="0"/>
              <a:t>drões, Eq Téncia – Blanda, Valter, Ligieize, Igor, E</a:t>
            </a:r>
            <a:r>
              <a:rPr lang="en-US" dirty="0"/>
              <a:t>l</a:t>
            </a:r>
            <a:r>
              <a:rPr lang="en-BR" dirty="0"/>
              <a:t>ivan, Viviane</a:t>
            </a:r>
          </a:p>
        </p:txBody>
      </p:sp>
      <p:sp>
        <p:nvSpPr>
          <p:cNvPr id="4" name="Slide Number Placeholder 3"/>
          <p:cNvSpPr>
            <a:spLocks noGrp="1"/>
          </p:cNvSpPr>
          <p:nvPr>
            <p:ph type="sldNum" sz="quarter" idx="5"/>
          </p:nvPr>
        </p:nvSpPr>
        <p:spPr/>
        <p:txBody>
          <a:bodyPr/>
          <a:lstStyle/>
          <a:p>
            <a:fld id="{02636663-6254-A74E-B309-1083EB70F8D9}" type="slidenum">
              <a:rPr lang="en-BR" smtClean="0"/>
              <a:t>32</a:t>
            </a:fld>
            <a:endParaRPr lang="en-BR"/>
          </a:p>
        </p:txBody>
      </p:sp>
    </p:spTree>
    <p:extLst>
      <p:ext uri="{BB962C8B-B14F-4D97-AF65-F5344CB8AC3E}">
        <p14:creationId xmlns:p14="http://schemas.microsoft.com/office/powerpoint/2010/main" val="30373189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7E1CC944-BC11-435F-B80E-12E65DE104DB}" type="datetimeFigureOut">
              <a:rPr lang="pt-BR" smtClean="0"/>
              <a:t>14/12/2023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a:t>
            </a:fld>
            <a:endParaRPr lang="pt-BR"/>
          </a:p>
        </p:txBody>
      </p:sp>
      <p:grpSp>
        <p:nvGrpSpPr>
          <p:cNvPr id="7" name="Agrupar 6"/>
          <p:cNvGrpSpPr/>
          <p:nvPr userDrawn="1"/>
        </p:nvGrpSpPr>
        <p:grpSpPr>
          <a:xfrm>
            <a:off x="33652" y="72110"/>
            <a:ext cx="12087460" cy="6707165"/>
            <a:chOff x="33616" y="72108"/>
            <a:chExt cx="12096966" cy="6707167"/>
          </a:xfrm>
        </p:grpSpPr>
        <p:sp>
          <p:nvSpPr>
            <p:cNvPr id="8" name="Retângulo 7"/>
            <p:cNvSpPr/>
            <p:nvPr/>
          </p:nvSpPr>
          <p:spPr>
            <a:xfrm>
              <a:off x="295450" y="209548"/>
              <a:ext cx="11572440" cy="6419852"/>
            </a:xfrm>
            <a:prstGeom prst="rect">
              <a:avLst/>
            </a:prstGeom>
            <a:noFill/>
            <a:ln w="9525">
              <a:solidFill>
                <a:srgbClr val="B897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8"/>
            <p:cNvPicPr>
              <a:picLocks noChangeAspect="1"/>
            </p:cNvPicPr>
            <p:nvPr/>
          </p:nvPicPr>
          <p:blipFill rotWithShape="1">
            <a:blip r:embed="rId2">
              <a:extLst>
                <a:ext uri="{28A0092B-C50C-407E-A947-70E740481C1C}">
                  <a14:useLocalDpi xmlns:a14="http://schemas.microsoft.com/office/drawing/2010/main" val="0"/>
                </a:ext>
              </a:extLst>
            </a:blip>
            <a:srcRect l="38462" t="35134" r="36962" b="34672"/>
            <a:stretch/>
          </p:blipFill>
          <p:spPr>
            <a:xfrm>
              <a:off x="33616" y="1059599"/>
              <a:ext cx="569902" cy="1079151"/>
            </a:xfrm>
            <a:prstGeom prst="rect">
              <a:avLst/>
            </a:prstGeom>
          </p:spPr>
        </p:pic>
        <p:pic>
          <p:nvPicPr>
            <p:cNvPr id="10" name="Imagem 9"/>
            <p:cNvPicPr>
              <a:picLocks noChangeAspect="1"/>
            </p:cNvPicPr>
            <p:nvPr/>
          </p:nvPicPr>
          <p:blipFill rotWithShape="1">
            <a:blip r:embed="rId3" cstate="print">
              <a:extLst>
                <a:ext uri="{28A0092B-C50C-407E-A947-70E740481C1C}">
                  <a14:useLocalDpi xmlns:a14="http://schemas.microsoft.com/office/drawing/2010/main" val="0"/>
                </a:ext>
              </a:extLst>
            </a:blip>
            <a:srcRect t="17460" r="7946"/>
            <a:stretch/>
          </p:blipFill>
          <p:spPr>
            <a:xfrm>
              <a:off x="11194863" y="5451750"/>
              <a:ext cx="935719" cy="1260000"/>
            </a:xfrm>
            <a:prstGeom prst="rect">
              <a:avLst/>
            </a:prstGeom>
          </p:spPr>
        </p:pic>
        <p:grpSp>
          <p:nvGrpSpPr>
            <p:cNvPr id="11" name="Agrupar 10"/>
            <p:cNvGrpSpPr/>
            <p:nvPr/>
          </p:nvGrpSpPr>
          <p:grpSpPr>
            <a:xfrm>
              <a:off x="9340718" y="6065481"/>
              <a:ext cx="2769643" cy="713794"/>
              <a:chOff x="9302618" y="6036906"/>
              <a:chExt cx="2769643" cy="713794"/>
            </a:xfrm>
          </p:grpSpPr>
          <p:sp>
            <p:nvSpPr>
              <p:cNvPr id="15" name="Retângulo 14"/>
              <p:cNvSpPr/>
              <p:nvPr/>
            </p:nvSpPr>
            <p:spPr>
              <a:xfrm>
                <a:off x="9302618" y="6036906"/>
                <a:ext cx="2769643" cy="713794"/>
              </a:xfrm>
              <a:prstGeom prst="rect">
                <a:avLst/>
              </a:prstGeom>
              <a:solidFill>
                <a:schemeClr val="bg1"/>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p:cNvPicPr>
                <a:picLocks noChangeAspect="1"/>
              </p:cNvPicPr>
              <p:nvPr/>
            </p:nvPicPr>
            <p:blipFill rotWithShape="1">
              <a:blip r:embed="rId4">
                <a:extLst>
                  <a:ext uri="{28A0092B-C50C-407E-A947-70E740481C1C}">
                    <a14:useLocalDpi xmlns:a14="http://schemas.microsoft.com/office/drawing/2010/main" val="0"/>
                  </a:ext>
                </a:extLst>
              </a:blip>
              <a:srcRect l="11902" t="24383" r="10461" b="18904"/>
              <a:stretch/>
            </p:blipFill>
            <p:spPr>
              <a:xfrm>
                <a:off x="9358605" y="6102223"/>
                <a:ext cx="2677887" cy="615821"/>
              </a:xfrm>
              <a:prstGeom prst="rect">
                <a:avLst/>
              </a:prstGeom>
            </p:spPr>
          </p:pic>
        </p:grpSp>
        <p:grpSp>
          <p:nvGrpSpPr>
            <p:cNvPr id="12" name="Agrupar 11"/>
            <p:cNvGrpSpPr/>
            <p:nvPr/>
          </p:nvGrpSpPr>
          <p:grpSpPr>
            <a:xfrm>
              <a:off x="79309" y="72108"/>
              <a:ext cx="2079757" cy="994691"/>
              <a:chOff x="606293" y="167358"/>
              <a:chExt cx="2079757" cy="994691"/>
            </a:xfrm>
          </p:grpSpPr>
          <p:sp>
            <p:nvSpPr>
              <p:cNvPr id="13" name="Retângulo 12"/>
              <p:cNvSpPr/>
              <p:nvPr/>
            </p:nvSpPr>
            <p:spPr>
              <a:xfrm>
                <a:off x="606293" y="167358"/>
                <a:ext cx="2079757" cy="994691"/>
              </a:xfrm>
              <a:prstGeom prst="rect">
                <a:avLst/>
              </a:prstGeom>
              <a:solidFill>
                <a:schemeClr val="bg1"/>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4" name="Imagem 13"/>
              <p:cNvPicPr>
                <a:picLocks noChangeAspect="1"/>
              </p:cNvPicPr>
              <p:nvPr/>
            </p:nvPicPr>
            <p:blipFill rotWithShape="1">
              <a:blip r:embed="rId5">
                <a:extLst>
                  <a:ext uri="{28A0092B-C50C-407E-A947-70E740481C1C}">
                    <a14:useLocalDpi xmlns:a14="http://schemas.microsoft.com/office/drawing/2010/main" val="0"/>
                  </a:ext>
                </a:extLst>
              </a:blip>
              <a:srcRect l="17767" t="34028" r="20518" b="44722"/>
              <a:stretch/>
            </p:blipFill>
            <p:spPr>
              <a:xfrm>
                <a:off x="722642" y="214703"/>
                <a:ext cx="1847059" cy="900000"/>
              </a:xfrm>
              <a:prstGeom prst="rect">
                <a:avLst/>
              </a:prstGeom>
            </p:spPr>
          </p:pic>
        </p:grpSp>
      </p:grpSp>
    </p:spTree>
    <p:extLst>
      <p:ext uri="{BB962C8B-B14F-4D97-AF65-F5344CB8AC3E}">
        <p14:creationId xmlns:p14="http://schemas.microsoft.com/office/powerpoint/2010/main" val="4277188496"/>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7E1CC944-BC11-435F-B80E-12E65DE104DB}" type="datetimeFigureOut">
              <a:rPr lang="pt-BR" smtClean="0"/>
              <a:t>14/12/2023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a:t>
            </a:fld>
            <a:endParaRPr lang="pt-BR"/>
          </a:p>
        </p:txBody>
      </p:sp>
    </p:spTree>
    <p:extLst>
      <p:ext uri="{BB962C8B-B14F-4D97-AF65-F5344CB8AC3E}">
        <p14:creationId xmlns:p14="http://schemas.microsoft.com/office/powerpoint/2010/main" val="2970267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7E1CC944-BC11-435F-B80E-12E65DE104DB}" type="datetimeFigureOut">
              <a:rPr lang="pt-BR" smtClean="0"/>
              <a:t>14/12/2023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a:t>
            </a:fld>
            <a:endParaRPr lang="pt-BR"/>
          </a:p>
        </p:txBody>
      </p:sp>
    </p:spTree>
    <p:extLst>
      <p:ext uri="{BB962C8B-B14F-4D97-AF65-F5344CB8AC3E}">
        <p14:creationId xmlns:p14="http://schemas.microsoft.com/office/powerpoint/2010/main" val="663804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7E1CC944-BC11-435F-B80E-12E65DE104DB}" type="datetimeFigureOut">
              <a:rPr lang="pt-BR" smtClean="0"/>
              <a:t>14/12/2023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a:t>
            </a:fld>
            <a:endParaRPr lang="pt-BR"/>
          </a:p>
        </p:txBody>
      </p:sp>
      <p:sp>
        <p:nvSpPr>
          <p:cNvPr id="7" name="Retângulo 14">
            <a:extLst>
              <a:ext uri="{FF2B5EF4-FFF2-40B4-BE49-F238E27FC236}">
                <a16:creationId xmlns:a16="http://schemas.microsoft.com/office/drawing/2014/main" id="{CA0FBB64-27B4-92F0-F1A4-5A20BBAABED1}"/>
              </a:ext>
            </a:extLst>
          </p:cNvPr>
          <p:cNvSpPr/>
          <p:nvPr userDrawn="1"/>
        </p:nvSpPr>
        <p:spPr>
          <a:xfrm>
            <a:off x="9333440" y="6065481"/>
            <a:ext cx="2767467" cy="713794"/>
          </a:xfrm>
          <a:prstGeom prst="rect">
            <a:avLst/>
          </a:prstGeom>
          <a:solidFill>
            <a:schemeClr val="bg1"/>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12">
            <a:extLst>
              <a:ext uri="{FF2B5EF4-FFF2-40B4-BE49-F238E27FC236}">
                <a16:creationId xmlns:a16="http://schemas.microsoft.com/office/drawing/2014/main" id="{6F37FFCA-D36E-6E18-47CF-9105DB53746C}"/>
              </a:ext>
            </a:extLst>
          </p:cNvPr>
          <p:cNvSpPr/>
          <p:nvPr userDrawn="1"/>
        </p:nvSpPr>
        <p:spPr>
          <a:xfrm>
            <a:off x="79309" y="72110"/>
            <a:ext cx="2078123" cy="994691"/>
          </a:xfrm>
          <a:prstGeom prst="rect">
            <a:avLst/>
          </a:prstGeom>
          <a:solidFill>
            <a:schemeClr val="bg1"/>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13">
            <a:extLst>
              <a:ext uri="{FF2B5EF4-FFF2-40B4-BE49-F238E27FC236}">
                <a16:creationId xmlns:a16="http://schemas.microsoft.com/office/drawing/2014/main" id="{AA34423A-FDA2-8DAE-96A3-A1F45C1364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767" t="34028" r="20518" b="44722"/>
          <a:stretch/>
        </p:blipFill>
        <p:spPr>
          <a:xfrm>
            <a:off x="195567" y="119455"/>
            <a:ext cx="1845608" cy="900000"/>
          </a:xfrm>
          <a:prstGeom prst="rect">
            <a:avLst/>
          </a:prstGeom>
        </p:spPr>
      </p:pic>
      <p:pic>
        <p:nvPicPr>
          <p:cNvPr id="10" name="Imagem 15">
            <a:extLst>
              <a:ext uri="{FF2B5EF4-FFF2-40B4-BE49-F238E27FC236}">
                <a16:creationId xmlns:a16="http://schemas.microsoft.com/office/drawing/2014/main" id="{6931E7A5-DD4B-9ACA-318F-50E44506A12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902" t="24383" r="10461" b="18904"/>
          <a:stretch/>
        </p:blipFill>
        <p:spPr>
          <a:xfrm>
            <a:off x="9389383" y="6130798"/>
            <a:ext cx="2675783" cy="615821"/>
          </a:xfrm>
          <a:prstGeom prst="rect">
            <a:avLst/>
          </a:prstGeom>
        </p:spPr>
      </p:pic>
    </p:spTree>
    <p:extLst>
      <p:ext uri="{BB962C8B-B14F-4D97-AF65-F5344CB8AC3E}">
        <p14:creationId xmlns:p14="http://schemas.microsoft.com/office/powerpoint/2010/main" val="539194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p:cNvSpPr>
            <a:spLocks noGrp="1"/>
          </p:cNvSpPr>
          <p:nvPr>
            <p:ph type="dt" sz="half" idx="10"/>
          </p:nvPr>
        </p:nvSpPr>
        <p:spPr/>
        <p:txBody>
          <a:bodyPr/>
          <a:lstStyle/>
          <a:p>
            <a:fld id="{7E1CC944-BC11-435F-B80E-12E65DE104DB}" type="datetimeFigureOut">
              <a:rPr lang="pt-BR" smtClean="0"/>
              <a:t>14/12/2023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a:t>
            </a:fld>
            <a:endParaRPr lang="pt-BR"/>
          </a:p>
        </p:txBody>
      </p:sp>
    </p:spTree>
    <p:extLst>
      <p:ext uri="{BB962C8B-B14F-4D97-AF65-F5344CB8AC3E}">
        <p14:creationId xmlns:p14="http://schemas.microsoft.com/office/powerpoint/2010/main" val="2558266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7E1CC944-BC11-435F-B80E-12E65DE104DB}" type="datetimeFigureOut">
              <a:rPr lang="pt-BR" smtClean="0"/>
              <a:t>14/12/2023</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F9182254-3737-4931-BDC7-F94AB92A308C}" type="slidenum">
              <a:rPr lang="pt-BR" smtClean="0"/>
              <a:t>‹#›</a:t>
            </a:fld>
            <a:endParaRPr lang="pt-BR"/>
          </a:p>
        </p:txBody>
      </p:sp>
    </p:spTree>
    <p:extLst>
      <p:ext uri="{BB962C8B-B14F-4D97-AF65-F5344CB8AC3E}">
        <p14:creationId xmlns:p14="http://schemas.microsoft.com/office/powerpoint/2010/main" val="573079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7E1CC944-BC11-435F-B80E-12E65DE104DB}" type="datetimeFigureOut">
              <a:rPr lang="pt-BR" smtClean="0"/>
              <a:t>14/12/2023</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F9182254-3737-4931-BDC7-F94AB92A308C}" type="slidenum">
              <a:rPr lang="pt-BR" smtClean="0"/>
              <a:t>‹#›</a:t>
            </a:fld>
            <a:endParaRPr lang="pt-BR"/>
          </a:p>
        </p:txBody>
      </p:sp>
    </p:spTree>
    <p:extLst>
      <p:ext uri="{BB962C8B-B14F-4D97-AF65-F5344CB8AC3E}">
        <p14:creationId xmlns:p14="http://schemas.microsoft.com/office/powerpoint/2010/main" val="222292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7E1CC944-BC11-435F-B80E-12E65DE104DB}" type="datetimeFigureOut">
              <a:rPr lang="pt-BR" smtClean="0"/>
              <a:t>14/12/2023</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F9182254-3737-4931-BDC7-F94AB92A308C}" type="slidenum">
              <a:rPr lang="pt-BR" smtClean="0"/>
              <a:t>‹#›</a:t>
            </a:fld>
            <a:endParaRPr lang="pt-BR"/>
          </a:p>
        </p:txBody>
      </p:sp>
    </p:spTree>
    <p:extLst>
      <p:ext uri="{BB962C8B-B14F-4D97-AF65-F5344CB8AC3E}">
        <p14:creationId xmlns:p14="http://schemas.microsoft.com/office/powerpoint/2010/main" val="4136545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7E1CC944-BC11-435F-B80E-12E65DE104DB}" type="datetimeFigureOut">
              <a:rPr lang="pt-BR" smtClean="0"/>
              <a:t>14/12/2023</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F9182254-3737-4931-BDC7-F94AB92A308C}" type="slidenum">
              <a:rPr lang="pt-BR" smtClean="0"/>
              <a:t>‹#›</a:t>
            </a:fld>
            <a:endParaRPr lang="pt-BR"/>
          </a:p>
        </p:txBody>
      </p:sp>
    </p:spTree>
    <p:extLst>
      <p:ext uri="{BB962C8B-B14F-4D97-AF65-F5344CB8AC3E}">
        <p14:creationId xmlns:p14="http://schemas.microsoft.com/office/powerpoint/2010/main" val="2834642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7E1CC944-BC11-435F-B80E-12E65DE104DB}" type="datetimeFigureOut">
              <a:rPr lang="pt-BR" smtClean="0"/>
              <a:t>14/12/2023</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F9182254-3737-4931-BDC7-F94AB92A308C}" type="slidenum">
              <a:rPr lang="pt-BR" smtClean="0"/>
              <a:t>‹#›</a:t>
            </a:fld>
            <a:endParaRPr lang="pt-BR"/>
          </a:p>
        </p:txBody>
      </p:sp>
    </p:spTree>
    <p:extLst>
      <p:ext uri="{BB962C8B-B14F-4D97-AF65-F5344CB8AC3E}">
        <p14:creationId xmlns:p14="http://schemas.microsoft.com/office/powerpoint/2010/main" val="3085328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7E1CC944-BC11-435F-B80E-12E65DE104DB}" type="datetimeFigureOut">
              <a:rPr lang="pt-BR" smtClean="0"/>
              <a:t>14/12/2023</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F9182254-3737-4931-BDC7-F94AB92A308C}" type="slidenum">
              <a:rPr lang="pt-BR" smtClean="0"/>
              <a:t>‹#›</a:t>
            </a:fld>
            <a:endParaRPr lang="pt-BR"/>
          </a:p>
        </p:txBody>
      </p:sp>
    </p:spTree>
    <p:extLst>
      <p:ext uri="{BB962C8B-B14F-4D97-AF65-F5344CB8AC3E}">
        <p14:creationId xmlns:p14="http://schemas.microsoft.com/office/powerpoint/2010/main" val="394485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1CC944-BC11-435F-B80E-12E65DE104DB}" type="datetimeFigureOut">
              <a:rPr lang="pt-BR" smtClean="0"/>
              <a:t>14/12/2023</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182254-3737-4931-BDC7-F94AB92A308C}" type="slidenum">
              <a:rPr lang="pt-BR" smtClean="0"/>
              <a:t>‹#›</a:t>
            </a:fld>
            <a:endParaRPr lang="pt-BR"/>
          </a:p>
        </p:txBody>
      </p:sp>
    </p:spTree>
    <p:extLst>
      <p:ext uri="{BB962C8B-B14F-4D97-AF65-F5344CB8AC3E}">
        <p14:creationId xmlns:p14="http://schemas.microsoft.com/office/powerpoint/2010/main" val="750594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build.fhir.org/ig/HL7/fhir-ips/ipsStructure.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portal-obm.saude.gov.br/panel/main" TargetMode="Externa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hyperlink" Target="https://ips-brasil.web.app/" TargetMode="External"/><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dhp.health/"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hl7.org/fhir/uv/ip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CaixaDeTexto 21"/>
          <p:cNvSpPr txBox="1"/>
          <p:nvPr/>
        </p:nvSpPr>
        <p:spPr>
          <a:xfrm>
            <a:off x="3124201" y="285750"/>
            <a:ext cx="6019800" cy="707886"/>
          </a:xfrm>
          <a:prstGeom prst="rect">
            <a:avLst/>
          </a:prstGeom>
          <a:noFill/>
        </p:spPr>
        <p:txBody>
          <a:bodyPr wrap="square" rtlCol="0">
            <a:spAutoFit/>
          </a:bodyPr>
          <a:lstStyle/>
          <a:p>
            <a:r>
              <a:rPr lang="pt-BR" sz="2000" b="1" dirty="0">
                <a:solidFill>
                  <a:srgbClr val="8E60C0"/>
                </a:solidFill>
                <a:latin typeface="Gotham Black" pitchFamily="50" charset="0"/>
              </a:rPr>
              <a:t>TÍTULO DO SLIDE GOTHAM BLACK </a:t>
            </a:r>
          </a:p>
          <a:p>
            <a:r>
              <a:rPr lang="pt-BR" sz="2000" dirty="0">
                <a:solidFill>
                  <a:srgbClr val="8E60C0"/>
                </a:solidFill>
                <a:latin typeface="Gotham" panose="02000504050000020004" pitchFamily="2" charset="0"/>
              </a:rPr>
              <a:t>NO TAMANHO 20</a:t>
            </a:r>
          </a:p>
        </p:txBody>
      </p:sp>
      <p:pic>
        <p:nvPicPr>
          <p:cNvPr id="24" name="Imagem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CaixaDeTexto 24"/>
          <p:cNvSpPr txBox="1"/>
          <p:nvPr/>
        </p:nvSpPr>
        <p:spPr>
          <a:xfrm>
            <a:off x="664780" y="639693"/>
            <a:ext cx="8090337" cy="4832092"/>
          </a:xfrm>
          <a:prstGeom prst="rect">
            <a:avLst/>
          </a:prstGeom>
          <a:noFill/>
        </p:spPr>
        <p:txBody>
          <a:bodyPr wrap="square" rtlCol="0">
            <a:spAutoFit/>
          </a:bodyPr>
          <a:lstStyle/>
          <a:p>
            <a:r>
              <a:rPr lang="pt-BR" sz="4400" dirty="0">
                <a:solidFill>
                  <a:schemeClr val="bg1"/>
                </a:solidFill>
                <a:latin typeface="Gotham Black" pitchFamily="50" charset="0"/>
              </a:rPr>
              <a:t>Promoção do Ambiente de Interconectividade em Saúde como apoio à Implementação da Estratégia de Saúde Digital para o Brasil </a:t>
            </a:r>
          </a:p>
          <a:p>
            <a:r>
              <a:rPr lang="pt-BR" sz="1800" dirty="0">
                <a:solidFill>
                  <a:schemeClr val="bg1"/>
                </a:solidFill>
                <a:effectLst/>
                <a:latin typeface="Arial" panose="020B0604020202020204" pitchFamily="34" charset="0"/>
                <a:ea typeface="Calibri" panose="020F0502020204030204" pitchFamily="34" charset="0"/>
              </a:rPr>
              <a:t>Período de Execução: Jan- dez 2023</a:t>
            </a:r>
            <a:r>
              <a:rPr lang="en-BR" sz="4400" dirty="0">
                <a:solidFill>
                  <a:schemeClr val="bg1"/>
                </a:solidFill>
                <a:effectLst/>
              </a:rPr>
              <a:t>  - </a:t>
            </a:r>
            <a:r>
              <a:rPr lang="en-US" sz="2400" dirty="0">
                <a:solidFill>
                  <a:schemeClr val="bg1"/>
                </a:solidFill>
                <a:latin typeface="Calibri" panose="020F0502020204030204" pitchFamily="34" charset="0"/>
              </a:rPr>
              <a:t>NUP </a:t>
            </a:r>
            <a:r>
              <a:rPr lang="pt-BR" sz="2400" dirty="0">
                <a:solidFill>
                  <a:schemeClr val="bg1"/>
                </a:solidFill>
                <a:effectLst/>
                <a:latin typeface="Calibri" panose="020F0502020204030204" pitchFamily="34" charset="0"/>
                <a:ea typeface="Calibri" panose="020F0502020204030204" pitchFamily="34" charset="0"/>
                <a:cs typeface="Arial" panose="020B0604020202020204" pitchFamily="34" charset="0"/>
              </a:rPr>
              <a:t>25000.087254/2022-79</a:t>
            </a:r>
            <a:r>
              <a:rPr lang="en-BR" sz="2800" dirty="0">
                <a:solidFill>
                  <a:schemeClr val="bg1"/>
                </a:solidFill>
                <a:effectLst/>
              </a:rPr>
              <a:t> </a:t>
            </a:r>
            <a:endParaRPr lang="pt-BR" sz="4400" dirty="0">
              <a:solidFill>
                <a:schemeClr val="bg1"/>
              </a:solidFill>
              <a:latin typeface="Gotham Black" pitchFamily="50" charset="0"/>
            </a:endParaRPr>
          </a:p>
          <a:p>
            <a:r>
              <a:rPr lang="pt-BR" sz="4400" dirty="0">
                <a:solidFill>
                  <a:schemeClr val="bg1"/>
                </a:solidFill>
                <a:latin typeface="Gotham Black" pitchFamily="50" charset="0"/>
              </a:rPr>
              <a:t>PROADI-SUS 2024</a:t>
            </a:r>
          </a:p>
        </p:txBody>
      </p:sp>
    </p:spTree>
    <p:extLst>
      <p:ext uri="{BB962C8B-B14F-4D97-AF65-F5344CB8AC3E}">
        <p14:creationId xmlns:p14="http://schemas.microsoft.com/office/powerpoint/2010/main" val="3686226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2829-5318-8CA7-DA53-A8FF09CE3E22}"/>
              </a:ext>
            </a:extLst>
          </p:cNvPr>
          <p:cNvSpPr>
            <a:spLocks noGrp="1"/>
          </p:cNvSpPr>
          <p:nvPr>
            <p:ph type="title"/>
          </p:nvPr>
        </p:nvSpPr>
        <p:spPr>
          <a:xfrm>
            <a:off x="2500746" y="115743"/>
            <a:ext cx="10515600" cy="1325563"/>
          </a:xfrm>
        </p:spPr>
        <p:txBody>
          <a:bodyPr/>
          <a:lstStyle/>
          <a:p>
            <a:r>
              <a:rPr lang="en-BR" dirty="0"/>
              <a:t>Considerações Importantes</a:t>
            </a:r>
          </a:p>
        </p:txBody>
      </p:sp>
      <p:sp>
        <p:nvSpPr>
          <p:cNvPr id="3" name="Content Placeholder 2">
            <a:extLst>
              <a:ext uri="{FF2B5EF4-FFF2-40B4-BE49-F238E27FC236}">
                <a16:creationId xmlns:a16="http://schemas.microsoft.com/office/drawing/2014/main" id="{E86D429A-94F4-AB95-C8D7-43AE5C9413FE}"/>
              </a:ext>
            </a:extLst>
          </p:cNvPr>
          <p:cNvSpPr>
            <a:spLocks noGrp="1"/>
          </p:cNvSpPr>
          <p:nvPr>
            <p:ph idx="1"/>
          </p:nvPr>
        </p:nvSpPr>
        <p:spPr/>
        <p:txBody>
          <a:bodyPr/>
          <a:lstStyle/>
          <a:p>
            <a:r>
              <a:rPr lang="en-BR" dirty="0"/>
              <a:t>O IPS NÃO É um registro de atendimento,</a:t>
            </a:r>
          </a:p>
          <a:p>
            <a:r>
              <a:rPr lang="en-US" dirty="0"/>
              <a:t>O</a:t>
            </a:r>
            <a:r>
              <a:rPr lang="en-BR" dirty="0"/>
              <a:t> IPS é um sumário de vários atendimentos (ambulatoriais, internação, emergência)  com DADOS CLÍNICOS relevantes para a continuidade do cuidado</a:t>
            </a:r>
          </a:p>
          <a:p>
            <a:r>
              <a:rPr lang="en-BR" dirty="0"/>
              <a:t>Para que se evolua no modelo do IPS é necessário que existam terminologias CLÍNICAS para representar:</a:t>
            </a:r>
          </a:p>
          <a:p>
            <a:pPr lvl="1"/>
            <a:r>
              <a:rPr lang="en-BR" dirty="0"/>
              <a:t>Procedimentos</a:t>
            </a:r>
          </a:p>
          <a:p>
            <a:pPr lvl="1"/>
            <a:r>
              <a:rPr lang="en-BR" dirty="0"/>
              <a:t>Exames (exemplo COVID que já utiliza LOINC)</a:t>
            </a:r>
          </a:p>
          <a:p>
            <a:pPr lvl="1"/>
            <a:r>
              <a:rPr lang="en-BR" dirty="0"/>
              <a:t>Medicamentos -&gt; OBM </a:t>
            </a:r>
          </a:p>
        </p:txBody>
      </p:sp>
    </p:spTree>
    <p:extLst>
      <p:ext uri="{BB962C8B-B14F-4D97-AF65-F5344CB8AC3E}">
        <p14:creationId xmlns:p14="http://schemas.microsoft.com/office/powerpoint/2010/main" val="442510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A42A2B-340A-6ED7-1FB4-C8EAB5FA07CC}"/>
              </a:ext>
            </a:extLst>
          </p:cNvPr>
          <p:cNvSpPr/>
          <p:nvPr/>
        </p:nvSpPr>
        <p:spPr>
          <a:xfrm>
            <a:off x="6226199" y="2918963"/>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3" name="Rectangle 22">
            <a:extLst>
              <a:ext uri="{FF2B5EF4-FFF2-40B4-BE49-F238E27FC236}">
                <a16:creationId xmlns:a16="http://schemas.microsoft.com/office/drawing/2014/main" id="{C0C8EB3C-5FAD-32C1-5E69-14B3FE8D8328}"/>
              </a:ext>
            </a:extLst>
          </p:cNvPr>
          <p:cNvSpPr/>
          <p:nvPr/>
        </p:nvSpPr>
        <p:spPr>
          <a:xfrm>
            <a:off x="352417" y="4752556"/>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 name="Rectangle 3">
            <a:extLst>
              <a:ext uri="{FF2B5EF4-FFF2-40B4-BE49-F238E27FC236}">
                <a16:creationId xmlns:a16="http://schemas.microsoft.com/office/drawing/2014/main" id="{80C215E8-CA27-F03C-3074-0C03E30DE25D}"/>
              </a:ext>
            </a:extLst>
          </p:cNvPr>
          <p:cNvSpPr/>
          <p:nvPr/>
        </p:nvSpPr>
        <p:spPr>
          <a:xfrm>
            <a:off x="335361" y="2866768"/>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7" name="Picture 16">
            <a:extLst>
              <a:ext uri="{FF2B5EF4-FFF2-40B4-BE49-F238E27FC236}">
                <a16:creationId xmlns:a16="http://schemas.microsoft.com/office/drawing/2014/main" id="{B0F4A1B7-A024-4A93-BDE3-AE56B88A7C18}"/>
              </a:ext>
            </a:extLst>
          </p:cNvPr>
          <p:cNvPicPr>
            <a:picLocks/>
          </p:cNvPicPr>
          <p:nvPr/>
        </p:nvPicPr>
        <p:blipFill>
          <a:blip r:embed="rId2"/>
          <a:stretch>
            <a:fillRect/>
          </a:stretch>
        </p:blipFill>
        <p:spPr>
          <a:xfrm>
            <a:off x="507127" y="1086844"/>
            <a:ext cx="3240000" cy="1620000"/>
          </a:xfrm>
          <a:prstGeom prst="rect">
            <a:avLst/>
          </a:prstGeom>
        </p:spPr>
      </p:pic>
      <p:pic>
        <p:nvPicPr>
          <p:cNvPr id="18" name="Picture 17">
            <a:extLst>
              <a:ext uri="{FF2B5EF4-FFF2-40B4-BE49-F238E27FC236}">
                <a16:creationId xmlns:a16="http://schemas.microsoft.com/office/drawing/2014/main" id="{3B78A0F0-3783-41F0-9793-A221DB70723D}"/>
              </a:ext>
            </a:extLst>
          </p:cNvPr>
          <p:cNvPicPr>
            <a:picLocks/>
          </p:cNvPicPr>
          <p:nvPr/>
        </p:nvPicPr>
        <p:blipFill>
          <a:blip r:embed="rId3"/>
          <a:stretch>
            <a:fillRect/>
          </a:stretch>
        </p:blipFill>
        <p:spPr>
          <a:xfrm>
            <a:off x="507127" y="4869313"/>
            <a:ext cx="3240000" cy="1620000"/>
          </a:xfrm>
          <a:prstGeom prst="rect">
            <a:avLst/>
          </a:prstGeom>
        </p:spPr>
      </p:pic>
      <p:pic>
        <p:nvPicPr>
          <p:cNvPr id="19" name="Picture 18">
            <a:extLst>
              <a:ext uri="{FF2B5EF4-FFF2-40B4-BE49-F238E27FC236}">
                <a16:creationId xmlns:a16="http://schemas.microsoft.com/office/drawing/2014/main" id="{898F3879-65BE-4B40-A844-9315CF7D8784}"/>
              </a:ext>
            </a:extLst>
          </p:cNvPr>
          <p:cNvPicPr>
            <a:picLocks/>
          </p:cNvPicPr>
          <p:nvPr/>
        </p:nvPicPr>
        <p:blipFill>
          <a:blip r:embed="rId4"/>
          <a:stretch>
            <a:fillRect/>
          </a:stretch>
        </p:blipFill>
        <p:spPr>
          <a:xfrm>
            <a:off x="6372199" y="2978078"/>
            <a:ext cx="3240000" cy="1620000"/>
          </a:xfrm>
          <a:prstGeom prst="rect">
            <a:avLst/>
          </a:prstGeom>
        </p:spPr>
      </p:pic>
      <p:pic>
        <p:nvPicPr>
          <p:cNvPr id="20" name="Picture 19">
            <a:extLst>
              <a:ext uri="{FF2B5EF4-FFF2-40B4-BE49-F238E27FC236}">
                <a16:creationId xmlns:a16="http://schemas.microsoft.com/office/drawing/2014/main" id="{A56BE6CC-A5E4-418E-A067-67D22C236E44}"/>
              </a:ext>
            </a:extLst>
          </p:cNvPr>
          <p:cNvPicPr>
            <a:picLocks/>
          </p:cNvPicPr>
          <p:nvPr/>
        </p:nvPicPr>
        <p:blipFill>
          <a:blip r:embed="rId5"/>
          <a:stretch>
            <a:fillRect/>
          </a:stretch>
        </p:blipFill>
        <p:spPr>
          <a:xfrm>
            <a:off x="6372199" y="4869313"/>
            <a:ext cx="3240000" cy="1620000"/>
          </a:xfrm>
          <a:prstGeom prst="rect">
            <a:avLst/>
          </a:prstGeom>
        </p:spPr>
      </p:pic>
      <p:pic>
        <p:nvPicPr>
          <p:cNvPr id="21" name="Picture 20">
            <a:extLst>
              <a:ext uri="{FF2B5EF4-FFF2-40B4-BE49-F238E27FC236}">
                <a16:creationId xmlns:a16="http://schemas.microsoft.com/office/drawing/2014/main" id="{573165D6-8DC3-4C6D-B694-D62130EAF5B3}"/>
              </a:ext>
            </a:extLst>
          </p:cNvPr>
          <p:cNvPicPr>
            <a:picLocks/>
          </p:cNvPicPr>
          <p:nvPr/>
        </p:nvPicPr>
        <p:blipFill rotWithShape="1">
          <a:blip r:embed="rId6"/>
          <a:srcRect r="4737"/>
          <a:stretch/>
        </p:blipFill>
        <p:spPr>
          <a:xfrm>
            <a:off x="6372199" y="1086843"/>
            <a:ext cx="3240000" cy="1620000"/>
          </a:xfrm>
          <a:prstGeom prst="rect">
            <a:avLst/>
          </a:prstGeom>
        </p:spPr>
      </p:pic>
      <p:pic>
        <p:nvPicPr>
          <p:cNvPr id="22" name="Picture 21">
            <a:extLst>
              <a:ext uri="{FF2B5EF4-FFF2-40B4-BE49-F238E27FC236}">
                <a16:creationId xmlns:a16="http://schemas.microsoft.com/office/drawing/2014/main" id="{B6CC32FC-5D53-445E-9948-13988A2EF803}"/>
              </a:ext>
            </a:extLst>
          </p:cNvPr>
          <p:cNvPicPr>
            <a:picLocks/>
          </p:cNvPicPr>
          <p:nvPr/>
        </p:nvPicPr>
        <p:blipFill>
          <a:blip r:embed="rId7"/>
          <a:stretch>
            <a:fillRect/>
          </a:stretch>
        </p:blipFill>
        <p:spPr>
          <a:xfrm>
            <a:off x="507127" y="2978078"/>
            <a:ext cx="3240000" cy="1620000"/>
          </a:xfrm>
          <a:prstGeom prst="rect">
            <a:avLst/>
          </a:prstGeom>
        </p:spPr>
      </p:pic>
      <p:sp>
        <p:nvSpPr>
          <p:cNvPr id="2" name="TextBox 1">
            <a:extLst>
              <a:ext uri="{FF2B5EF4-FFF2-40B4-BE49-F238E27FC236}">
                <a16:creationId xmlns:a16="http://schemas.microsoft.com/office/drawing/2014/main" id="{95B7361A-9AD9-42CC-A266-6510CC83F06A}"/>
              </a:ext>
            </a:extLst>
          </p:cNvPr>
          <p:cNvSpPr txBox="1"/>
          <p:nvPr/>
        </p:nvSpPr>
        <p:spPr>
          <a:xfrm>
            <a:off x="3884781" y="110069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2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Informatização</a:t>
            </a:r>
            <a:r>
              <a:rPr kumimoji="0" lang="en-US"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 de todos os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níveis</a:t>
            </a:r>
            <a:r>
              <a:rPr kumimoji="0" lang="en-US"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 de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atenção</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p:txBody>
      </p:sp>
      <p:sp>
        <p:nvSpPr>
          <p:cNvPr id="12" name="TextBox 11">
            <a:extLst>
              <a:ext uri="{FF2B5EF4-FFF2-40B4-BE49-F238E27FC236}">
                <a16:creationId xmlns:a16="http://schemas.microsoft.com/office/drawing/2014/main" id="{BFC206CC-468D-4DDD-A93F-F17C926B0898}"/>
              </a:ext>
            </a:extLst>
          </p:cNvPr>
          <p:cNvSpPr txBox="1"/>
          <p:nvPr/>
        </p:nvSpPr>
        <p:spPr>
          <a:xfrm>
            <a:off x="3884781" y="297807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3</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Suporte à melhoria da atenção</a:t>
            </a:r>
          </a:p>
        </p:txBody>
      </p:sp>
      <p:sp>
        <p:nvSpPr>
          <p:cNvPr id="13" name="TextBox 12">
            <a:extLst>
              <a:ext uri="{FF2B5EF4-FFF2-40B4-BE49-F238E27FC236}">
                <a16:creationId xmlns:a16="http://schemas.microsoft.com/office/drawing/2014/main" id="{DA71C397-1621-4AE8-8FE6-E196CE35135B}"/>
              </a:ext>
            </a:extLst>
          </p:cNvPr>
          <p:cNvSpPr txBox="1"/>
          <p:nvPr/>
        </p:nvSpPr>
        <p:spPr>
          <a:xfrm>
            <a:off x="3884781" y="4869313"/>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4</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O usuário </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como protagonista</a:t>
            </a:r>
          </a:p>
        </p:txBody>
      </p:sp>
      <p:sp>
        <p:nvSpPr>
          <p:cNvPr id="14" name="TextBox 13">
            <a:extLst>
              <a:ext uri="{FF2B5EF4-FFF2-40B4-BE49-F238E27FC236}">
                <a16:creationId xmlns:a16="http://schemas.microsoft.com/office/drawing/2014/main" id="{12C27F79-9917-4EF3-ADBC-24AEF5E49FA5}"/>
              </a:ext>
            </a:extLst>
          </p:cNvPr>
          <p:cNvSpPr txBox="1"/>
          <p:nvPr/>
        </p:nvSpPr>
        <p:spPr>
          <a:xfrm>
            <a:off x="9758199" y="1086843"/>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5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Formação de Recursos Humanos</a:t>
            </a:r>
          </a:p>
        </p:txBody>
      </p:sp>
      <p:sp>
        <p:nvSpPr>
          <p:cNvPr id="15" name="TextBox 14">
            <a:extLst>
              <a:ext uri="{FF2B5EF4-FFF2-40B4-BE49-F238E27FC236}">
                <a16:creationId xmlns:a16="http://schemas.microsoft.com/office/drawing/2014/main" id="{651C4D23-4E99-4B5E-A27F-A4A44AB6CF12}"/>
              </a:ext>
            </a:extLst>
          </p:cNvPr>
          <p:cNvSpPr txBox="1"/>
          <p:nvPr/>
        </p:nvSpPr>
        <p:spPr>
          <a:xfrm>
            <a:off x="9758199" y="297807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6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Ambiente de </a:t>
            </a:r>
            <a:r>
              <a:rPr kumimoji="0" lang="pt-BR"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Inter-conectividade</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p:txBody>
      </p:sp>
      <p:sp>
        <p:nvSpPr>
          <p:cNvPr id="16" name="TextBox 15">
            <a:extLst>
              <a:ext uri="{FF2B5EF4-FFF2-40B4-BE49-F238E27FC236}">
                <a16:creationId xmlns:a16="http://schemas.microsoft.com/office/drawing/2014/main" id="{4CE614A2-6D34-4527-8ABE-E86F20964D84}"/>
              </a:ext>
            </a:extLst>
          </p:cNvPr>
          <p:cNvSpPr txBox="1"/>
          <p:nvPr/>
        </p:nvSpPr>
        <p:spPr>
          <a:xfrm>
            <a:off x="9733792" y="4869313"/>
            <a:ext cx="234141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7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Ecossistema </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de Inovação</a:t>
            </a:r>
          </a:p>
        </p:txBody>
      </p:sp>
      <p:sp>
        <p:nvSpPr>
          <p:cNvPr id="24" name="Rectangle 23">
            <a:extLst>
              <a:ext uri="{FF2B5EF4-FFF2-40B4-BE49-F238E27FC236}">
                <a16:creationId xmlns:a16="http://schemas.microsoft.com/office/drawing/2014/main" id="{7079BD62-7E29-46F2-95DC-600E218B4DF4}"/>
              </a:ext>
            </a:extLst>
          </p:cNvPr>
          <p:cNvSpPr>
            <a:spLocks/>
          </p:cNvSpPr>
          <p:nvPr/>
        </p:nvSpPr>
        <p:spPr>
          <a:xfrm>
            <a:off x="335361" y="188147"/>
            <a:ext cx="11520000" cy="591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60944" rIns="0" bIns="0" rtlCol="0" anchor="t"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3200" b="1" i="0" u="none" strike="noStrike" kern="1200" cap="none" spc="-150" normalizeH="0" baseline="0" noProof="0" dirty="0">
                <a:ln>
                  <a:noFill/>
                </a:ln>
                <a:solidFill>
                  <a:srgbClr val="000000"/>
                </a:solidFill>
                <a:effectLst/>
                <a:uLnTx/>
                <a:uFillTx/>
                <a:ea typeface="+mn-ea"/>
                <a:cs typeface="+mn-cs"/>
              </a:rPr>
              <a:t>Alinhamento com as prioridades da  ESD28 </a:t>
            </a:r>
          </a:p>
        </p:txBody>
      </p:sp>
      <p:pic>
        <p:nvPicPr>
          <p:cNvPr id="5" name="Picture 4">
            <a:extLst>
              <a:ext uri="{FF2B5EF4-FFF2-40B4-BE49-F238E27FC236}">
                <a16:creationId xmlns:a16="http://schemas.microsoft.com/office/drawing/2014/main" id="{3A1A430A-1416-473A-9100-17A55757B124}"/>
              </a:ext>
            </a:extLst>
          </p:cNvPr>
          <p:cNvPicPr>
            <a:picLocks noChangeAspect="1"/>
          </p:cNvPicPr>
          <p:nvPr/>
        </p:nvPicPr>
        <p:blipFill>
          <a:blip r:embed="rId8"/>
          <a:stretch>
            <a:fillRect/>
          </a:stretch>
        </p:blipFill>
        <p:spPr>
          <a:xfrm>
            <a:off x="5437808" y="2745200"/>
            <a:ext cx="624971" cy="624971"/>
          </a:xfrm>
          <a:prstGeom prst="rect">
            <a:avLst/>
          </a:prstGeom>
        </p:spPr>
      </p:pic>
      <p:pic>
        <p:nvPicPr>
          <p:cNvPr id="7" name="Picture 6">
            <a:extLst>
              <a:ext uri="{FF2B5EF4-FFF2-40B4-BE49-F238E27FC236}">
                <a16:creationId xmlns:a16="http://schemas.microsoft.com/office/drawing/2014/main" id="{DAF3C26F-2B93-DE53-55FC-C0451C56C429}"/>
              </a:ext>
            </a:extLst>
          </p:cNvPr>
          <p:cNvPicPr>
            <a:picLocks noChangeAspect="1"/>
          </p:cNvPicPr>
          <p:nvPr/>
        </p:nvPicPr>
        <p:blipFill>
          <a:blip r:embed="rId8"/>
          <a:stretch>
            <a:fillRect/>
          </a:stretch>
        </p:blipFill>
        <p:spPr>
          <a:xfrm>
            <a:off x="5363700" y="4720281"/>
            <a:ext cx="631802" cy="631802"/>
          </a:xfrm>
          <a:prstGeom prst="rect">
            <a:avLst/>
          </a:prstGeom>
        </p:spPr>
      </p:pic>
      <p:pic>
        <p:nvPicPr>
          <p:cNvPr id="26" name="Picture 25">
            <a:extLst>
              <a:ext uri="{FF2B5EF4-FFF2-40B4-BE49-F238E27FC236}">
                <a16:creationId xmlns:a16="http://schemas.microsoft.com/office/drawing/2014/main" id="{48C465C3-EF9C-4F3F-016D-CE28A0A56C66}"/>
              </a:ext>
            </a:extLst>
          </p:cNvPr>
          <p:cNvPicPr>
            <a:picLocks noChangeAspect="1"/>
          </p:cNvPicPr>
          <p:nvPr/>
        </p:nvPicPr>
        <p:blipFill>
          <a:blip r:embed="rId8"/>
          <a:stretch>
            <a:fillRect/>
          </a:stretch>
        </p:blipFill>
        <p:spPr>
          <a:xfrm>
            <a:off x="11223559" y="2797198"/>
            <a:ext cx="631802" cy="631802"/>
          </a:xfrm>
          <a:prstGeom prst="rect">
            <a:avLst/>
          </a:prstGeom>
        </p:spPr>
      </p:pic>
    </p:spTree>
    <p:extLst>
      <p:ext uri="{BB962C8B-B14F-4D97-AF65-F5344CB8AC3E}">
        <p14:creationId xmlns:p14="http://schemas.microsoft.com/office/powerpoint/2010/main" val="398495106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0034-9DCF-DC00-3E5E-18737E18E01D}"/>
              </a:ext>
            </a:extLst>
          </p:cNvPr>
          <p:cNvSpPr>
            <a:spLocks noGrp="1"/>
          </p:cNvSpPr>
          <p:nvPr>
            <p:ph type="title"/>
          </p:nvPr>
        </p:nvSpPr>
        <p:spPr>
          <a:xfrm>
            <a:off x="2570018" y="172367"/>
            <a:ext cx="10515600" cy="1325563"/>
          </a:xfrm>
        </p:spPr>
        <p:txBody>
          <a:bodyPr/>
          <a:lstStyle/>
          <a:p>
            <a:r>
              <a:rPr lang="en-BR" dirty="0"/>
              <a:t>PROJETO PROADI IPS-BRASIL</a:t>
            </a:r>
          </a:p>
        </p:txBody>
      </p:sp>
      <p:sp>
        <p:nvSpPr>
          <p:cNvPr id="3" name="Content Placeholder 2">
            <a:extLst>
              <a:ext uri="{FF2B5EF4-FFF2-40B4-BE49-F238E27FC236}">
                <a16:creationId xmlns:a16="http://schemas.microsoft.com/office/drawing/2014/main" id="{F33ADCB7-BF0E-7F55-E682-45A186F65B8E}"/>
              </a:ext>
            </a:extLst>
          </p:cNvPr>
          <p:cNvSpPr>
            <a:spLocks noGrp="1"/>
          </p:cNvSpPr>
          <p:nvPr>
            <p:ph idx="1"/>
          </p:nvPr>
        </p:nvSpPr>
        <p:spPr>
          <a:xfrm>
            <a:off x="838200" y="1253448"/>
            <a:ext cx="10515600" cy="4769403"/>
          </a:xfrm>
        </p:spPr>
        <p:txBody>
          <a:bodyPr>
            <a:noAutofit/>
          </a:bodyPr>
          <a:lstStyle/>
          <a:p>
            <a:pPr marL="342900" lvl="0" indent="-342900" algn="just">
              <a:lnSpc>
                <a:spcPct val="100000"/>
              </a:lnSpc>
              <a:buFont typeface="+mj-lt"/>
              <a:buAutoNum type="alphaLcParenR"/>
            </a:pPr>
            <a:r>
              <a:rPr lang="pt-BR" sz="1900" b="1" i="1" dirty="0">
                <a:effectLst/>
                <a:latin typeface="Calibri" panose="020F0502020204030204" pitchFamily="34" charset="0"/>
                <a:ea typeface="Arial" panose="020B0604020202020204" pitchFamily="34" charset="0"/>
                <a:cs typeface="Calibri" panose="020F0502020204030204" pitchFamily="34" charset="0"/>
              </a:rPr>
              <a:t>Objetivo geral</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indent="449580" algn="just">
              <a:lnSpc>
                <a:spcPct val="100000"/>
              </a:lnSpc>
            </a:pPr>
            <a:r>
              <a:rPr lang="pt-BR" sz="1900" dirty="0">
                <a:effectLst/>
                <a:latin typeface="Calibri" panose="020F0502020204030204" pitchFamily="34" charset="0"/>
                <a:ea typeface="Calibri" panose="020F0502020204030204" pitchFamily="34" charset="0"/>
                <a:cs typeface="Arial" panose="020B0604020202020204" pitchFamily="34" charset="0"/>
              </a:rPr>
              <a:t>Promover ambiente de interconectividade de informação em saúde, por meio do desenvolvimento de </a:t>
            </a:r>
            <a:r>
              <a:rPr lang="pt-BR" sz="1900" i="1" dirty="0">
                <a:effectLst/>
                <a:latin typeface="Calibri" panose="020F0502020204030204" pitchFamily="34" charset="0"/>
                <a:ea typeface="Calibri" panose="020F0502020204030204" pitchFamily="34" charset="0"/>
                <a:cs typeface="Arial" panose="020B0604020202020204" pitchFamily="34" charset="0"/>
              </a:rPr>
              <a:t>serviço web</a:t>
            </a:r>
            <a:r>
              <a:rPr lang="pt-BR" sz="1900" dirty="0">
                <a:effectLst/>
                <a:latin typeface="Calibri" panose="020F0502020204030204" pitchFamily="34" charset="0"/>
                <a:ea typeface="Calibri" panose="020F0502020204030204" pitchFamily="34" charset="0"/>
                <a:cs typeface="Arial" panose="020B0604020202020204" pitchFamily="34" charset="0"/>
              </a:rPr>
              <a:t> capaz de gerar os componentes de Imunização e Exames do Sumário internacional do paciente (IPS) em consonância e a fim de apoiar a implantação da Estratégia de Saúde Digital para o Brasil.</a:t>
            </a:r>
            <a:endParaRPr lang="en-BR" sz="19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0000"/>
              </a:lnSpc>
              <a:buFont typeface="+mj-lt"/>
              <a:buAutoNum type="alphaLcParenR"/>
            </a:pPr>
            <a:r>
              <a:rPr lang="pt-BR" sz="1900" b="1" i="1" dirty="0">
                <a:effectLst/>
                <a:latin typeface="Calibri" panose="020F0502020204030204" pitchFamily="34" charset="0"/>
                <a:ea typeface="Arial" panose="020B0604020202020204" pitchFamily="34" charset="0"/>
                <a:cs typeface="Calibri" panose="020F0502020204030204" pitchFamily="34" charset="0"/>
              </a:rPr>
              <a:t>Objetivos específicos</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00000"/>
              </a:lnSpc>
              <a:buFont typeface="+mj-lt"/>
              <a:buAutoNum type="arabicPeriod"/>
            </a:pPr>
            <a:r>
              <a:rPr lang="pt-BR" sz="1900" b="1" dirty="0">
                <a:effectLst/>
                <a:latin typeface="Calibri" panose="020F0502020204030204" pitchFamily="34" charset="0"/>
                <a:ea typeface="Arial" panose="020B0604020202020204" pitchFamily="34" charset="0"/>
                <a:cs typeface="Calibri" panose="020F0502020204030204" pitchFamily="34" charset="0"/>
              </a:rPr>
              <a:t>Criar o repositório semântico</a:t>
            </a:r>
            <a:r>
              <a:rPr lang="pt-BR" sz="1900" dirty="0">
                <a:effectLst/>
                <a:latin typeface="Calibri" panose="020F0502020204030204" pitchFamily="34" charset="0"/>
                <a:ea typeface="Arial" panose="020B0604020202020204" pitchFamily="34" charset="0"/>
                <a:cs typeface="Calibri" panose="020F0502020204030204" pitchFamily="34" charset="0"/>
              </a:rPr>
              <a:t>, ou seja, carregar </a:t>
            </a:r>
            <a:r>
              <a:rPr lang="pt-BR" sz="1900" b="1" dirty="0">
                <a:effectLst/>
                <a:latin typeface="Calibri" panose="020F0502020204030204" pitchFamily="34" charset="0"/>
                <a:ea typeface="Arial" panose="020B0604020202020204" pitchFamily="34" charset="0"/>
                <a:cs typeface="Calibri" panose="020F0502020204030204" pitchFamily="34" charset="0"/>
              </a:rPr>
              <a:t>no serviço de terminologia </a:t>
            </a:r>
            <a:r>
              <a:rPr lang="pt-BR" sz="1900" dirty="0">
                <a:effectLst/>
                <a:latin typeface="Calibri" panose="020F0502020204030204" pitchFamily="34" charset="0"/>
                <a:ea typeface="Arial" panose="020B0604020202020204" pitchFamily="34" charset="0"/>
                <a:cs typeface="Calibri" panose="020F0502020204030204" pitchFamily="34" charset="0"/>
              </a:rPr>
              <a:t>todas as terminologias dos componentes de Imunização, Exames, Alergias/Reações Adversas, Medicamentos utilizados na RNDS, bem como as terminologias utilizadas no Sumário Internacional do Paciente (IPS – </a:t>
            </a:r>
            <a:r>
              <a:rPr lang="pt-BR" sz="1900" i="1" dirty="0" err="1">
                <a:effectLst/>
                <a:latin typeface="Calibri" panose="020F0502020204030204" pitchFamily="34" charset="0"/>
                <a:ea typeface="Arial" panose="020B0604020202020204" pitchFamily="34" charset="0"/>
                <a:cs typeface="Calibri" panose="020F0502020204030204" pitchFamily="34" charset="0"/>
              </a:rPr>
              <a:t>International</a:t>
            </a:r>
            <a:r>
              <a:rPr lang="pt-BR" sz="1900" i="1" dirty="0">
                <a:effectLst/>
                <a:latin typeface="Calibri" panose="020F0502020204030204" pitchFamily="34" charset="0"/>
                <a:ea typeface="Arial" panose="020B0604020202020204" pitchFamily="34" charset="0"/>
                <a:cs typeface="Calibri" panose="020F0502020204030204" pitchFamily="34" charset="0"/>
              </a:rPr>
              <a:t> </a:t>
            </a:r>
            <a:r>
              <a:rPr lang="pt-BR" sz="1900" i="1" dirty="0" err="1">
                <a:effectLst/>
                <a:latin typeface="Calibri" panose="020F0502020204030204" pitchFamily="34" charset="0"/>
                <a:ea typeface="Arial" panose="020B0604020202020204" pitchFamily="34" charset="0"/>
                <a:cs typeface="Calibri" panose="020F0502020204030204" pitchFamily="34" charset="0"/>
              </a:rPr>
              <a:t>Patient</a:t>
            </a:r>
            <a:r>
              <a:rPr lang="pt-BR" sz="1900" i="1" dirty="0">
                <a:effectLst/>
                <a:latin typeface="Calibri" panose="020F0502020204030204" pitchFamily="34" charset="0"/>
                <a:ea typeface="Arial" panose="020B0604020202020204" pitchFamily="34" charset="0"/>
                <a:cs typeface="Calibri" panose="020F0502020204030204" pitchFamily="34" charset="0"/>
              </a:rPr>
              <a:t> </a:t>
            </a:r>
            <a:r>
              <a:rPr lang="pt-BR" sz="1900" i="1" dirty="0" err="1">
                <a:effectLst/>
                <a:latin typeface="Calibri" panose="020F0502020204030204" pitchFamily="34" charset="0"/>
                <a:ea typeface="Arial" panose="020B0604020202020204" pitchFamily="34" charset="0"/>
                <a:cs typeface="Calibri" panose="020F0502020204030204" pitchFamily="34" charset="0"/>
              </a:rPr>
              <a:t>Summary</a:t>
            </a:r>
            <a:r>
              <a:rPr lang="pt-BR" sz="1900" dirty="0">
                <a:effectLst/>
                <a:latin typeface="Calibri" panose="020F0502020204030204" pitchFamily="34" charset="0"/>
                <a:ea typeface="Arial" panose="020B0604020202020204" pitchFamily="34" charset="0"/>
                <a:cs typeface="Calibri" panose="020F0502020204030204" pitchFamily="34" charset="0"/>
              </a:rPr>
              <a:t>);</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00000"/>
              </a:lnSpc>
              <a:buFont typeface="+mj-lt"/>
              <a:buAutoNum type="arabicPeriod"/>
            </a:pPr>
            <a:r>
              <a:rPr lang="pt-BR" sz="1900" b="1" dirty="0">
                <a:effectLst/>
                <a:latin typeface="Calibri" panose="020F0502020204030204" pitchFamily="34" charset="0"/>
                <a:ea typeface="Arial" panose="020B0604020202020204" pitchFamily="34" charset="0"/>
                <a:cs typeface="Calibri" panose="020F0502020204030204" pitchFamily="34" charset="0"/>
              </a:rPr>
              <a:t>Estabelecer os mapeamentos das terminologias RNDS de Imunização, Exames, Alergias/Reações Adversas para os padrões terminológicos IPS</a:t>
            </a:r>
            <a:r>
              <a:rPr lang="pt-BR" sz="1900" dirty="0">
                <a:effectLst/>
                <a:latin typeface="Calibri" panose="020F0502020204030204" pitchFamily="34" charset="0"/>
                <a:ea typeface="Arial" panose="020B0604020202020204" pitchFamily="34" charset="0"/>
                <a:cs typeface="Calibri" panose="020F0502020204030204" pitchFamily="34" charset="0"/>
              </a:rPr>
              <a:t> – definição dos mapas de conceito (</a:t>
            </a:r>
            <a:r>
              <a:rPr lang="pt-BR" sz="1900" i="1" dirty="0" err="1">
                <a:effectLst/>
                <a:latin typeface="Calibri" panose="020F0502020204030204" pitchFamily="34" charset="0"/>
                <a:ea typeface="Arial" panose="020B0604020202020204" pitchFamily="34" charset="0"/>
                <a:cs typeface="Calibri" panose="020F0502020204030204" pitchFamily="34" charset="0"/>
              </a:rPr>
              <a:t>Concept</a:t>
            </a:r>
            <a:r>
              <a:rPr lang="pt-BR" sz="1900" i="1" dirty="0">
                <a:effectLst/>
                <a:latin typeface="Calibri" panose="020F0502020204030204" pitchFamily="34" charset="0"/>
                <a:ea typeface="Arial" panose="020B0604020202020204" pitchFamily="34" charset="0"/>
                <a:cs typeface="Calibri" panose="020F0502020204030204" pitchFamily="34" charset="0"/>
              </a:rPr>
              <a:t> Maps</a:t>
            </a:r>
            <a:r>
              <a:rPr lang="pt-BR" sz="1900" dirty="0">
                <a:effectLst/>
                <a:latin typeface="Calibri" panose="020F0502020204030204" pitchFamily="34" charset="0"/>
                <a:ea typeface="Arial" panose="020B0604020202020204" pitchFamily="34" charset="0"/>
                <a:cs typeface="Calibri" panose="020F0502020204030204" pitchFamily="34" charset="0"/>
              </a:rPr>
              <a:t>) para cada um destes mapeamentos;</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indent="0" algn="just">
              <a:lnSpc>
                <a:spcPct val="100000"/>
              </a:lnSpc>
              <a:buNone/>
            </a:pPr>
            <a:r>
              <a:rPr lang="pt-BR" sz="1900" dirty="0">
                <a:effectLst/>
                <a:latin typeface="Calibri" panose="020F0502020204030204" pitchFamily="34" charset="0"/>
                <a:ea typeface="Calibri" panose="020F0502020204030204" pitchFamily="34" charset="0"/>
                <a:cs typeface="Arial" panose="020B0604020202020204" pitchFamily="34" charset="0"/>
              </a:rPr>
              <a:t> </a:t>
            </a:r>
            <a:endParaRPr lang="en-BR" sz="1900" dirty="0">
              <a:effectLst/>
              <a:latin typeface="Calibri" panose="020F0502020204030204" pitchFamily="34" charset="0"/>
              <a:ea typeface="Calibri" panose="020F0502020204030204" pitchFamily="34" charset="0"/>
              <a:cs typeface="Arial" panose="020B0604020202020204" pitchFamily="34" charset="0"/>
            </a:endParaRPr>
          </a:p>
          <a:p>
            <a:endParaRPr lang="en-BR" dirty="0"/>
          </a:p>
        </p:txBody>
      </p:sp>
    </p:spTree>
    <p:extLst>
      <p:ext uri="{BB962C8B-B14F-4D97-AF65-F5344CB8AC3E}">
        <p14:creationId xmlns:p14="http://schemas.microsoft.com/office/powerpoint/2010/main" val="3384660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ABEE-FFA4-F525-EE92-540C56A321E9}"/>
              </a:ext>
            </a:extLst>
          </p:cNvPr>
          <p:cNvSpPr>
            <a:spLocks noGrp="1"/>
          </p:cNvSpPr>
          <p:nvPr>
            <p:ph type="title"/>
          </p:nvPr>
        </p:nvSpPr>
        <p:spPr>
          <a:xfrm>
            <a:off x="2625436" y="172367"/>
            <a:ext cx="10515600" cy="1325563"/>
          </a:xfrm>
        </p:spPr>
        <p:txBody>
          <a:bodyPr/>
          <a:lstStyle/>
          <a:p>
            <a:r>
              <a:rPr lang="en-BR" dirty="0"/>
              <a:t>IPS –Brasil – objetivos específicos</a:t>
            </a:r>
          </a:p>
        </p:txBody>
      </p:sp>
      <p:sp>
        <p:nvSpPr>
          <p:cNvPr id="3" name="Content Placeholder 2">
            <a:extLst>
              <a:ext uri="{FF2B5EF4-FFF2-40B4-BE49-F238E27FC236}">
                <a16:creationId xmlns:a16="http://schemas.microsoft.com/office/drawing/2014/main" id="{60AB403E-CEF2-07EB-3CDD-F021728326BC}"/>
              </a:ext>
            </a:extLst>
          </p:cNvPr>
          <p:cNvSpPr>
            <a:spLocks noGrp="1"/>
          </p:cNvSpPr>
          <p:nvPr>
            <p:ph idx="1"/>
          </p:nvPr>
        </p:nvSpPr>
        <p:spPr>
          <a:xfrm>
            <a:off x="651164" y="1253448"/>
            <a:ext cx="10515600" cy="4769403"/>
          </a:xfrm>
        </p:spPr>
        <p:txBody>
          <a:bodyPr>
            <a:normAutofit lnSpcReduction="10000"/>
          </a:bodyPr>
          <a:lstStyle/>
          <a:p>
            <a:pPr marL="342900" lvl="0" indent="-342900" algn="just">
              <a:lnSpc>
                <a:spcPct val="110000"/>
              </a:lnSpc>
              <a:buFont typeface="+mj-lt"/>
              <a:buAutoNum type="arabicPeriod" startAt="5"/>
            </a:pPr>
            <a:r>
              <a:rPr lang="en-US" sz="3200" dirty="0"/>
              <a:t> </a:t>
            </a:r>
            <a:r>
              <a:rPr lang="pt-BR" sz="2000" b="1" dirty="0">
                <a:effectLst/>
                <a:latin typeface="Calibri" panose="020F0502020204030204" pitchFamily="34" charset="0"/>
                <a:ea typeface="Arial" panose="020B0604020202020204" pitchFamily="34" charset="0"/>
                <a:cs typeface="Calibri" panose="020F0502020204030204" pitchFamily="34" charset="0"/>
              </a:rPr>
              <a:t>Atualizar a Base de Dados da Ontologia Brasileira de Medicamentos</a:t>
            </a:r>
            <a:r>
              <a:rPr lang="pt-BR" sz="2000" dirty="0">
                <a:effectLst/>
                <a:latin typeface="Calibri" panose="020F0502020204030204" pitchFamily="34" charset="0"/>
                <a:ea typeface="Arial" panose="020B0604020202020204" pitchFamily="34" charset="0"/>
                <a:cs typeface="Calibri" panose="020F0502020204030204" pitchFamily="34" charset="0"/>
              </a:rPr>
              <a:t>, com a inclusão de todos os produtos medicinais disponíveis na base da Câmara de Regulação do Mercado de Medicamentos (CMED) de maio de 2023 referentes ao elenco Hórus de maio de 2023 (componentes VTM, VMP, AMP e </a:t>
            </a:r>
            <a:r>
              <a:rPr lang="pt-BR" sz="2000" dirty="0" err="1">
                <a:effectLst/>
                <a:latin typeface="Calibri" panose="020F0502020204030204" pitchFamily="34" charset="0"/>
                <a:ea typeface="Arial" panose="020B0604020202020204" pitchFamily="34" charset="0"/>
                <a:cs typeface="Calibri" panose="020F0502020204030204" pitchFamily="34" charset="0"/>
              </a:rPr>
              <a:t>AMPPs</a:t>
            </a:r>
            <a:r>
              <a:rPr lang="pt-BR" sz="2000" dirty="0">
                <a:effectLst/>
                <a:latin typeface="Calibri" panose="020F0502020204030204" pitchFamily="34" charset="0"/>
                <a:ea typeface="Arial" panose="020B0604020202020204" pitchFamily="34" charset="0"/>
                <a:cs typeface="Calibri" panose="020F0502020204030204" pitchFamily="34" charset="0"/>
              </a:rPr>
              <a:t>);</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Definir os perfis IPS HL7/FHIR para os componentes de Imunização, Exames, Alergias/Reações Adversas e Medicamentos</a:t>
            </a:r>
            <a:r>
              <a:rPr lang="pt-BR" sz="2000" dirty="0">
                <a:effectLst/>
                <a:latin typeface="Calibri" panose="020F0502020204030204" pitchFamily="34" charset="0"/>
                <a:ea typeface="Arial" panose="020B0604020202020204" pitchFamily="34" charset="0"/>
                <a:cs typeface="Calibri" panose="020F0502020204030204" pitchFamily="34" charset="0"/>
              </a:rPr>
              <a:t> para a composição do Guia de Implementação (GI) IPS Brasil. Na falta de modelo lógico na RNDS para o componente, este será proposto pelo projeto;</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Realizar provas de conceito (POC)</a:t>
            </a:r>
            <a:r>
              <a:rPr lang="pt-BR" sz="2000" dirty="0">
                <a:effectLst/>
                <a:latin typeface="Calibri" panose="020F0502020204030204" pitchFamily="34" charset="0"/>
                <a:ea typeface="Arial" panose="020B0604020202020204" pitchFamily="34" charset="0"/>
                <a:cs typeface="Calibri" panose="020F0502020204030204" pitchFamily="34" charset="0"/>
              </a:rPr>
              <a:t>: Realização de testes de conformidade para os casos de teste especificados – Exames COVID-19 e </a:t>
            </a:r>
            <a:r>
              <a:rPr lang="pt-BR" sz="2000" dirty="0" err="1">
                <a:effectLst/>
                <a:latin typeface="Calibri" panose="020F0502020204030204" pitchFamily="34" charset="0"/>
                <a:ea typeface="Arial" panose="020B0604020202020204" pitchFamily="34" charset="0"/>
                <a:cs typeface="Calibri" panose="020F0502020204030204" pitchFamily="34" charset="0"/>
              </a:rPr>
              <a:t>Monkeypox</a:t>
            </a:r>
            <a:r>
              <a:rPr lang="pt-BR" sz="2000" dirty="0">
                <a:effectLst/>
                <a:latin typeface="Calibri" panose="020F0502020204030204" pitchFamily="34" charset="0"/>
                <a:ea typeface="Arial" panose="020B0604020202020204" pitchFamily="34" charset="0"/>
                <a:cs typeface="Calibri" panose="020F0502020204030204" pitchFamily="34" charset="0"/>
              </a:rPr>
              <a:t> e Registro de Imunização;</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Publicação do guia de implementação como draft em domínio do Ministério da Saúde</a:t>
            </a:r>
            <a:r>
              <a:rPr lang="pt-BR" sz="2000" dirty="0">
                <a:effectLst/>
                <a:latin typeface="Calibri" panose="020F0502020204030204" pitchFamily="34" charset="0"/>
                <a:ea typeface="Arial" panose="020B0604020202020204" pitchFamily="34" charset="0"/>
                <a:cs typeface="Calibri" panose="020F0502020204030204" pitchFamily="34" charset="0"/>
              </a:rPr>
              <a:t>. Internalização em repositório FHIR em conformidade com modelos do IPS Brasil.  Testes dos modelos propostos em “</a:t>
            </a:r>
            <a:r>
              <a:rPr lang="pt-BR" sz="2000" i="1" dirty="0" err="1">
                <a:effectLst/>
                <a:latin typeface="Calibri" panose="020F0502020204030204" pitchFamily="34" charset="0"/>
                <a:ea typeface="Arial" panose="020B0604020202020204" pitchFamily="34" charset="0"/>
                <a:cs typeface="Calibri" panose="020F0502020204030204" pitchFamily="34" charset="0"/>
              </a:rPr>
              <a:t>conectathon</a:t>
            </a:r>
            <a:r>
              <a:rPr lang="pt-BR" sz="2000" dirty="0">
                <a:effectLst/>
                <a:latin typeface="Calibri" panose="020F0502020204030204" pitchFamily="34" charset="0"/>
                <a:ea typeface="Arial" panose="020B0604020202020204" pitchFamily="34" charset="0"/>
                <a:cs typeface="Calibri" panose="020F0502020204030204" pitchFamily="34" charset="0"/>
              </a:rPr>
              <a:t>” interna no Ministério da Saúde como prova de conceito desses modelos;</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endParaRPr lang="en-BR" dirty="0"/>
          </a:p>
        </p:txBody>
      </p:sp>
    </p:spTree>
    <p:extLst>
      <p:ext uri="{BB962C8B-B14F-4D97-AF65-F5344CB8AC3E}">
        <p14:creationId xmlns:p14="http://schemas.microsoft.com/office/powerpoint/2010/main" val="3578196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324C6-4404-B035-9EBF-F1C0C30E9378}"/>
              </a:ext>
            </a:extLst>
          </p:cNvPr>
          <p:cNvSpPr>
            <a:spLocks noGrp="1"/>
          </p:cNvSpPr>
          <p:nvPr>
            <p:ph type="title"/>
          </p:nvPr>
        </p:nvSpPr>
        <p:spPr>
          <a:xfrm>
            <a:off x="2376054" y="212725"/>
            <a:ext cx="10515600" cy="1325563"/>
          </a:xfrm>
        </p:spPr>
        <p:txBody>
          <a:bodyPr/>
          <a:lstStyle/>
          <a:p>
            <a:r>
              <a:rPr lang="en-BR" dirty="0"/>
              <a:t>FASES DA CONSTRUÇÃO DO IPS</a:t>
            </a:r>
          </a:p>
        </p:txBody>
      </p:sp>
      <p:sp>
        <p:nvSpPr>
          <p:cNvPr id="3" name="Content Placeholder 2">
            <a:extLst>
              <a:ext uri="{FF2B5EF4-FFF2-40B4-BE49-F238E27FC236}">
                <a16:creationId xmlns:a16="http://schemas.microsoft.com/office/drawing/2014/main" id="{55899948-3FB8-C962-68DC-151F630DFA6E}"/>
              </a:ext>
            </a:extLst>
          </p:cNvPr>
          <p:cNvSpPr>
            <a:spLocks noGrp="1"/>
          </p:cNvSpPr>
          <p:nvPr>
            <p:ph idx="1"/>
          </p:nvPr>
        </p:nvSpPr>
        <p:spPr/>
        <p:txBody>
          <a:bodyPr/>
          <a:lstStyle/>
          <a:p>
            <a:pPr marL="514350" indent="-514350">
              <a:buFont typeface="+mj-lt"/>
              <a:buAutoNum type="arabicPeriod"/>
            </a:pPr>
            <a:r>
              <a:rPr lang="en-US" b="1" dirty="0" err="1"/>
              <a:t>Identificação</a:t>
            </a:r>
            <a:r>
              <a:rPr lang="en-US" b="1" dirty="0"/>
              <a:t> de </a:t>
            </a:r>
            <a:r>
              <a:rPr lang="en-US" b="1" dirty="0" err="1"/>
              <a:t>todos</a:t>
            </a:r>
            <a:r>
              <a:rPr lang="en-US" b="1" dirty="0"/>
              <a:t> </a:t>
            </a:r>
            <a:r>
              <a:rPr lang="en-US" b="1" dirty="0" err="1"/>
              <a:t>os</a:t>
            </a:r>
            <a:r>
              <a:rPr lang="en-US" b="1" dirty="0"/>
              <a:t> </a:t>
            </a:r>
            <a:r>
              <a:rPr lang="en-US" b="1" dirty="0" err="1"/>
              <a:t>dicionários</a:t>
            </a:r>
            <a:r>
              <a:rPr lang="en-US" b="1" dirty="0"/>
              <a:t> </a:t>
            </a:r>
            <a:r>
              <a:rPr lang="en-US" b="1" dirty="0" err="1"/>
              <a:t>adotados</a:t>
            </a:r>
            <a:r>
              <a:rPr lang="en-US" b="1" dirty="0"/>
              <a:t> </a:t>
            </a:r>
            <a:r>
              <a:rPr lang="en-US" b="1" dirty="0" err="1"/>
              <a:t>na</a:t>
            </a:r>
            <a:r>
              <a:rPr lang="en-US" b="1" dirty="0"/>
              <a:t> RNDS </a:t>
            </a:r>
            <a:r>
              <a:rPr lang="en-US" dirty="0" err="1"/>
              <a:t>brasileira</a:t>
            </a:r>
            <a:r>
              <a:rPr lang="en-US" dirty="0"/>
              <a:t> para as </a:t>
            </a:r>
            <a:r>
              <a:rPr lang="en-US" dirty="0" err="1"/>
              <a:t>seções</a:t>
            </a:r>
            <a:r>
              <a:rPr lang="en-US" dirty="0"/>
              <a:t> de </a:t>
            </a:r>
            <a:r>
              <a:rPr lang="en-US" dirty="0" err="1"/>
              <a:t>Imunização</a:t>
            </a:r>
            <a:r>
              <a:rPr lang="en-US" dirty="0"/>
              <a:t>, </a:t>
            </a:r>
            <a:r>
              <a:rPr lang="en-US" dirty="0" err="1"/>
              <a:t>Exames</a:t>
            </a:r>
            <a:r>
              <a:rPr lang="en-US" dirty="0"/>
              <a:t>, </a:t>
            </a:r>
            <a:r>
              <a:rPr lang="en-US" dirty="0" err="1"/>
              <a:t>Alergias-Reações</a:t>
            </a:r>
            <a:r>
              <a:rPr lang="en-US" dirty="0"/>
              <a:t> </a:t>
            </a:r>
            <a:r>
              <a:rPr lang="en-US" dirty="0" err="1"/>
              <a:t>Adversas</a:t>
            </a:r>
            <a:r>
              <a:rPr lang="en-US" dirty="0"/>
              <a:t>, </a:t>
            </a:r>
            <a:r>
              <a:rPr lang="en-US" dirty="0" err="1"/>
              <a:t>Medicamentos</a:t>
            </a:r>
            <a:r>
              <a:rPr lang="en-US" dirty="0"/>
              <a:t>, </a:t>
            </a:r>
            <a:r>
              <a:rPr lang="en-US" dirty="0" err="1"/>
              <a:t>Condições</a:t>
            </a:r>
            <a:r>
              <a:rPr lang="en-US" dirty="0"/>
              <a:t> </a:t>
            </a:r>
          </a:p>
          <a:p>
            <a:pPr marL="514350" indent="-514350">
              <a:buFont typeface="+mj-lt"/>
              <a:buAutoNum type="arabicPeriod"/>
            </a:pPr>
            <a:r>
              <a:rPr lang="en-US" b="1" dirty="0" err="1"/>
              <a:t>Identificação</a:t>
            </a:r>
            <a:r>
              <a:rPr lang="en-US" b="1" dirty="0"/>
              <a:t> de </a:t>
            </a:r>
            <a:r>
              <a:rPr lang="en-US" b="1" dirty="0" err="1"/>
              <a:t>todos</a:t>
            </a:r>
            <a:r>
              <a:rPr lang="en-US" b="1" dirty="0"/>
              <a:t> </a:t>
            </a:r>
            <a:r>
              <a:rPr lang="en-US" b="1" dirty="0" err="1"/>
              <a:t>os</a:t>
            </a:r>
            <a:r>
              <a:rPr lang="en-US" b="1" dirty="0"/>
              <a:t> </a:t>
            </a:r>
            <a:r>
              <a:rPr lang="en-US" b="1" dirty="0" err="1"/>
              <a:t>CodeSystems</a:t>
            </a:r>
            <a:r>
              <a:rPr lang="en-US" b="1" dirty="0"/>
              <a:t> e </a:t>
            </a:r>
            <a:r>
              <a:rPr lang="en-US" b="1" dirty="0" err="1"/>
              <a:t>ValueSets</a:t>
            </a:r>
            <a:r>
              <a:rPr lang="en-US" b="1" dirty="0"/>
              <a:t> </a:t>
            </a:r>
            <a:r>
              <a:rPr lang="en-US" b="1" dirty="0" err="1"/>
              <a:t>indicados</a:t>
            </a:r>
            <a:r>
              <a:rPr lang="en-US" b="1" dirty="0"/>
              <a:t> no </a:t>
            </a:r>
            <a:r>
              <a:rPr lang="en-US" b="1" dirty="0" err="1"/>
              <a:t>Guia</a:t>
            </a:r>
            <a:r>
              <a:rPr lang="en-US" b="1" dirty="0"/>
              <a:t> de </a:t>
            </a:r>
            <a:r>
              <a:rPr lang="en-US" b="1" dirty="0" err="1"/>
              <a:t>Implementação</a:t>
            </a:r>
            <a:r>
              <a:rPr lang="en-US" b="1" dirty="0"/>
              <a:t> do IPS (IG) </a:t>
            </a:r>
            <a:r>
              <a:rPr lang="en-US" dirty="0">
                <a:hlinkClick r:id="rId2"/>
              </a:rPr>
              <a:t>https://</a:t>
            </a:r>
            <a:r>
              <a:rPr lang="en-US" dirty="0" err="1">
                <a:hlinkClick r:id="rId2"/>
              </a:rPr>
              <a:t>build.fhir.org</a:t>
            </a:r>
            <a:r>
              <a:rPr lang="en-US" dirty="0">
                <a:hlinkClick r:id="rId2"/>
              </a:rPr>
              <a:t>/</a:t>
            </a:r>
            <a:r>
              <a:rPr lang="en-US" dirty="0" err="1">
                <a:hlinkClick r:id="rId2"/>
              </a:rPr>
              <a:t>ig</a:t>
            </a:r>
            <a:r>
              <a:rPr lang="en-US" dirty="0">
                <a:hlinkClick r:id="rId2"/>
              </a:rPr>
              <a:t>/HL7/</a:t>
            </a:r>
            <a:r>
              <a:rPr lang="en-US" dirty="0" err="1">
                <a:hlinkClick r:id="rId2"/>
              </a:rPr>
              <a:t>fhir-ips</a:t>
            </a:r>
            <a:r>
              <a:rPr lang="en-US" dirty="0">
                <a:hlinkClick r:id="rId2"/>
              </a:rPr>
              <a:t>/</a:t>
            </a:r>
            <a:r>
              <a:rPr lang="en-US" dirty="0" err="1">
                <a:hlinkClick r:id="rId2"/>
              </a:rPr>
              <a:t>ipsStructure.html</a:t>
            </a:r>
            <a:endParaRPr lang="en-US" dirty="0"/>
          </a:p>
          <a:p>
            <a:pPr marL="514350" indent="-514350">
              <a:buFont typeface="+mj-lt"/>
              <a:buAutoNum type="arabicPeriod"/>
            </a:pPr>
            <a:r>
              <a:rPr lang="en-US" b="1" dirty="0"/>
              <a:t>Carga de </a:t>
            </a:r>
            <a:r>
              <a:rPr lang="en-US" b="1" dirty="0" err="1"/>
              <a:t>todos</a:t>
            </a:r>
            <a:r>
              <a:rPr lang="en-US" b="1" dirty="0"/>
              <a:t> </a:t>
            </a:r>
            <a:r>
              <a:rPr lang="en-US" b="1" dirty="0" err="1"/>
              <a:t>esses</a:t>
            </a:r>
            <a:r>
              <a:rPr lang="en-US" b="1" dirty="0"/>
              <a:t> </a:t>
            </a:r>
            <a:r>
              <a:rPr lang="en-US" b="1" dirty="0" err="1"/>
              <a:t>dicionários</a:t>
            </a:r>
            <a:r>
              <a:rPr lang="en-US" b="1" dirty="0"/>
              <a:t> </a:t>
            </a:r>
            <a:r>
              <a:rPr lang="en-US" b="1" dirty="0" err="1"/>
              <a:t>em</a:t>
            </a:r>
            <a:r>
              <a:rPr lang="en-US" b="1" dirty="0"/>
              <a:t> um </a:t>
            </a:r>
            <a:r>
              <a:rPr lang="en-US" b="1" dirty="0" err="1"/>
              <a:t>serviço</a:t>
            </a:r>
            <a:r>
              <a:rPr lang="en-US" b="1" dirty="0"/>
              <a:t> de </a:t>
            </a:r>
            <a:r>
              <a:rPr lang="en-US" b="1" dirty="0" err="1"/>
              <a:t>terminologia</a:t>
            </a:r>
            <a:r>
              <a:rPr lang="en-US" b="1" dirty="0"/>
              <a:t> </a:t>
            </a:r>
            <a:r>
              <a:rPr lang="en-US" dirty="0" err="1"/>
              <a:t>compatível</a:t>
            </a:r>
            <a:r>
              <a:rPr lang="en-US" dirty="0"/>
              <a:t> com o </a:t>
            </a:r>
            <a:r>
              <a:rPr lang="en-US" dirty="0" err="1"/>
              <a:t>perfil</a:t>
            </a:r>
            <a:r>
              <a:rPr lang="en-US" dirty="0"/>
              <a:t> SVCM IHE e com o </a:t>
            </a:r>
            <a:r>
              <a:rPr lang="en-US" dirty="0" err="1"/>
              <a:t>padrão</a:t>
            </a:r>
            <a:r>
              <a:rPr lang="en-US" dirty="0"/>
              <a:t> Common Terminology Service 2  sob as </a:t>
            </a:r>
            <a:r>
              <a:rPr lang="en-US" dirty="0" err="1"/>
              <a:t>diferentes</a:t>
            </a:r>
            <a:r>
              <a:rPr lang="en-US" dirty="0"/>
              <a:t> </a:t>
            </a:r>
            <a:r>
              <a:rPr lang="en-US" dirty="0" err="1"/>
              <a:t>organizações</a:t>
            </a:r>
            <a:r>
              <a:rPr lang="en-US" dirty="0"/>
              <a:t> que </a:t>
            </a:r>
            <a:r>
              <a:rPr lang="en-US" dirty="0" err="1"/>
              <a:t>devem</a:t>
            </a:r>
            <a:r>
              <a:rPr lang="en-US" dirty="0"/>
              <a:t> </a:t>
            </a:r>
            <a:r>
              <a:rPr lang="en-US" dirty="0" err="1"/>
              <a:t>manter</a:t>
            </a:r>
            <a:r>
              <a:rPr lang="en-US" dirty="0"/>
              <a:t> </a:t>
            </a:r>
            <a:r>
              <a:rPr lang="en-US" dirty="0" err="1"/>
              <a:t>cada</a:t>
            </a:r>
            <a:r>
              <a:rPr lang="en-US" dirty="0"/>
              <a:t> um </a:t>
            </a:r>
            <a:r>
              <a:rPr lang="en-US" dirty="0" err="1"/>
              <a:t>desses</a:t>
            </a:r>
            <a:r>
              <a:rPr lang="en-US" dirty="0"/>
              <a:t> </a:t>
            </a:r>
            <a:r>
              <a:rPr lang="en-US" dirty="0" err="1"/>
              <a:t>dicionários</a:t>
            </a:r>
            <a:endParaRPr lang="en-BR" dirty="0"/>
          </a:p>
        </p:txBody>
      </p:sp>
    </p:spTree>
    <p:extLst>
      <p:ext uri="{BB962C8B-B14F-4D97-AF65-F5344CB8AC3E}">
        <p14:creationId xmlns:p14="http://schemas.microsoft.com/office/powerpoint/2010/main" val="2153530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E445E52-9DCF-0707-44BB-01FCF912AD4F}"/>
              </a:ext>
            </a:extLst>
          </p:cNvPr>
          <p:cNvPicPr>
            <a:picLocks noChangeAspect="1"/>
          </p:cNvPicPr>
          <p:nvPr/>
        </p:nvPicPr>
        <p:blipFill>
          <a:blip r:embed="rId2"/>
          <a:stretch>
            <a:fillRect/>
          </a:stretch>
        </p:blipFill>
        <p:spPr>
          <a:xfrm>
            <a:off x="855604" y="643467"/>
            <a:ext cx="10480792" cy="5571065"/>
          </a:xfrm>
          <a:prstGeom prst="rect">
            <a:avLst/>
          </a:prstGeom>
        </p:spPr>
      </p:pic>
      <p:pic>
        <p:nvPicPr>
          <p:cNvPr id="8" name="Picture 7">
            <a:extLst>
              <a:ext uri="{FF2B5EF4-FFF2-40B4-BE49-F238E27FC236}">
                <a16:creationId xmlns:a16="http://schemas.microsoft.com/office/drawing/2014/main" id="{01EE9F95-E27F-D444-F399-CFB82D964E83}"/>
              </a:ext>
            </a:extLst>
          </p:cNvPr>
          <p:cNvPicPr>
            <a:picLocks noChangeAspect="1"/>
          </p:cNvPicPr>
          <p:nvPr/>
        </p:nvPicPr>
        <p:blipFill>
          <a:blip r:embed="rId3"/>
          <a:stretch>
            <a:fillRect/>
          </a:stretch>
        </p:blipFill>
        <p:spPr>
          <a:xfrm>
            <a:off x="2262101" y="1950993"/>
            <a:ext cx="7208756" cy="3521040"/>
          </a:xfrm>
          <a:prstGeom prst="rect">
            <a:avLst/>
          </a:prstGeom>
        </p:spPr>
      </p:pic>
      <p:sp>
        <p:nvSpPr>
          <p:cNvPr id="2" name="TextBox 1">
            <a:extLst>
              <a:ext uri="{FF2B5EF4-FFF2-40B4-BE49-F238E27FC236}">
                <a16:creationId xmlns:a16="http://schemas.microsoft.com/office/drawing/2014/main" id="{CAAD6133-2EFF-B44B-8375-D042B54405F9}"/>
              </a:ext>
            </a:extLst>
          </p:cNvPr>
          <p:cNvSpPr txBox="1"/>
          <p:nvPr/>
        </p:nvSpPr>
        <p:spPr>
          <a:xfrm>
            <a:off x="2438400" y="221673"/>
            <a:ext cx="8646470" cy="369332"/>
          </a:xfrm>
          <a:prstGeom prst="rect">
            <a:avLst/>
          </a:prstGeom>
          <a:noFill/>
        </p:spPr>
        <p:txBody>
          <a:bodyPr wrap="none" rtlCol="0">
            <a:spAutoFit/>
          </a:bodyPr>
          <a:lstStyle/>
          <a:p>
            <a:r>
              <a:rPr lang="en-BR" dirty="0"/>
              <a:t>TERMINOLOGIAS CARREGADAS NO SERVIÇO DE TERMINOLOGIA OPEN CONCEPT LAB - OCL</a:t>
            </a:r>
          </a:p>
        </p:txBody>
      </p:sp>
    </p:spTree>
    <p:extLst>
      <p:ext uri="{BB962C8B-B14F-4D97-AF65-F5344CB8AC3E}">
        <p14:creationId xmlns:p14="http://schemas.microsoft.com/office/powerpoint/2010/main" val="327542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99F7-7518-837A-205A-0FF71CA286C1}"/>
              </a:ext>
            </a:extLst>
          </p:cNvPr>
          <p:cNvSpPr>
            <a:spLocks noGrp="1"/>
          </p:cNvSpPr>
          <p:nvPr>
            <p:ph type="title"/>
          </p:nvPr>
        </p:nvSpPr>
        <p:spPr/>
        <p:txBody>
          <a:bodyPr/>
          <a:lstStyle/>
          <a:p>
            <a:r>
              <a:rPr lang="en-BR" dirty="0"/>
              <a:t>FASES DA CONSTRUÇÃO DO IPS</a:t>
            </a:r>
          </a:p>
        </p:txBody>
      </p:sp>
      <p:sp>
        <p:nvSpPr>
          <p:cNvPr id="3" name="Content Placeholder 2">
            <a:extLst>
              <a:ext uri="{FF2B5EF4-FFF2-40B4-BE49-F238E27FC236}">
                <a16:creationId xmlns:a16="http://schemas.microsoft.com/office/drawing/2014/main" id="{18B25CFC-592F-6C51-12F6-1D3C413A78F9}"/>
              </a:ext>
            </a:extLst>
          </p:cNvPr>
          <p:cNvSpPr>
            <a:spLocks noGrp="1"/>
          </p:cNvSpPr>
          <p:nvPr>
            <p:ph idx="1"/>
          </p:nvPr>
        </p:nvSpPr>
        <p:spPr/>
        <p:txBody>
          <a:bodyPr/>
          <a:lstStyle/>
          <a:p>
            <a:pPr marL="514350" indent="-514350">
              <a:buFont typeface="+mj-lt"/>
              <a:buAutoNum type="arabicPeriod" startAt="2"/>
            </a:pPr>
            <a:r>
              <a:rPr lang="en-US" dirty="0" err="1"/>
              <a:t>Construção</a:t>
            </a:r>
            <a:r>
              <a:rPr lang="en-US" dirty="0"/>
              <a:t> dos </a:t>
            </a:r>
            <a:r>
              <a:rPr lang="en-US" b="1" dirty="0" err="1"/>
              <a:t>ConceptMaps</a:t>
            </a:r>
            <a:r>
              <a:rPr lang="en-US" dirty="0"/>
              <a:t> que </a:t>
            </a:r>
            <a:r>
              <a:rPr lang="en-US" dirty="0" err="1"/>
              <a:t>expressam</a:t>
            </a:r>
            <a:r>
              <a:rPr lang="en-US" dirty="0"/>
              <a:t> </a:t>
            </a:r>
            <a:r>
              <a:rPr lang="en-US" b="1" dirty="0"/>
              <a:t>o </a:t>
            </a:r>
            <a:r>
              <a:rPr lang="en-US" b="1" dirty="0" err="1"/>
              <a:t>mapeamento</a:t>
            </a:r>
            <a:r>
              <a:rPr lang="en-US" b="1" dirty="0"/>
              <a:t> dos </a:t>
            </a:r>
            <a:r>
              <a:rPr lang="en-US" b="1" dirty="0" err="1"/>
              <a:t>dicionários</a:t>
            </a:r>
            <a:r>
              <a:rPr lang="en-US" b="1" dirty="0"/>
              <a:t> </a:t>
            </a:r>
            <a:r>
              <a:rPr lang="en-US" b="1" dirty="0" err="1"/>
              <a:t>brasileiros</a:t>
            </a:r>
            <a:r>
              <a:rPr lang="en-US" b="1" dirty="0"/>
              <a:t> para as </a:t>
            </a:r>
            <a:r>
              <a:rPr lang="en-US" b="1" dirty="0" err="1"/>
              <a:t>terminologias</a:t>
            </a:r>
            <a:r>
              <a:rPr lang="en-US" b="1" dirty="0"/>
              <a:t> </a:t>
            </a:r>
            <a:r>
              <a:rPr lang="en-US" b="1" dirty="0" err="1"/>
              <a:t>preferidas</a:t>
            </a:r>
            <a:r>
              <a:rPr lang="en-US" b="1" dirty="0"/>
              <a:t> e </a:t>
            </a:r>
            <a:r>
              <a:rPr lang="en-US" b="1" dirty="0" err="1"/>
              <a:t>exigidas</a:t>
            </a:r>
            <a:r>
              <a:rPr lang="en-US" b="1" dirty="0"/>
              <a:t> </a:t>
            </a:r>
            <a:r>
              <a:rPr lang="en-US" b="1" dirty="0" err="1"/>
              <a:t>pelo</a:t>
            </a:r>
            <a:r>
              <a:rPr lang="en-US" b="1" dirty="0"/>
              <a:t> IPS</a:t>
            </a:r>
            <a:r>
              <a:rPr lang="en-US" dirty="0"/>
              <a:t>. </a:t>
            </a:r>
          </a:p>
          <a:p>
            <a:pPr marL="514350" indent="-514350">
              <a:buFont typeface="+mj-lt"/>
              <a:buAutoNum type="arabicPeriod" startAt="2"/>
            </a:pPr>
            <a:r>
              <a:rPr lang="en-US" dirty="0"/>
              <a:t>O </a:t>
            </a:r>
            <a:r>
              <a:rPr lang="en-US" dirty="0" err="1"/>
              <a:t>processo</a:t>
            </a:r>
            <a:r>
              <a:rPr lang="en-US" dirty="0"/>
              <a:t> de </a:t>
            </a:r>
            <a:r>
              <a:rPr lang="en-US" dirty="0" err="1"/>
              <a:t>mapeamento</a:t>
            </a:r>
            <a:r>
              <a:rPr lang="en-US" dirty="0"/>
              <a:t> </a:t>
            </a:r>
            <a:r>
              <a:rPr lang="en-US" dirty="0" err="1"/>
              <a:t>seguiu</a:t>
            </a:r>
            <a:r>
              <a:rPr lang="en-US" dirty="0"/>
              <a:t> a ISO/TR 12300:2014 </a:t>
            </a:r>
            <a:r>
              <a:rPr lang="en-US" dirty="0" err="1"/>
              <a:t>Informática</a:t>
            </a:r>
            <a:r>
              <a:rPr lang="en-US" dirty="0"/>
              <a:t> </a:t>
            </a:r>
            <a:r>
              <a:rPr lang="en-US" dirty="0" err="1"/>
              <a:t>em</a:t>
            </a:r>
            <a:r>
              <a:rPr lang="en-US" dirty="0"/>
              <a:t> </a:t>
            </a:r>
            <a:r>
              <a:rPr lang="en-US" dirty="0" err="1"/>
              <a:t>Saúde</a:t>
            </a:r>
            <a:r>
              <a:rPr lang="en-US" dirty="0"/>
              <a:t> – </a:t>
            </a:r>
            <a:r>
              <a:rPr lang="en-US" dirty="0" err="1"/>
              <a:t>Princípios</a:t>
            </a:r>
            <a:r>
              <a:rPr lang="en-US" dirty="0"/>
              <a:t> de </a:t>
            </a:r>
            <a:r>
              <a:rPr lang="en-US" dirty="0" err="1"/>
              <a:t>mapeamento</a:t>
            </a:r>
            <a:r>
              <a:rPr lang="en-US" dirty="0"/>
              <a:t> entre </a:t>
            </a:r>
            <a:r>
              <a:rPr lang="en-US" dirty="0" err="1"/>
              <a:t>sistemas</a:t>
            </a:r>
            <a:r>
              <a:rPr lang="en-US" dirty="0"/>
              <a:t> </a:t>
            </a:r>
            <a:r>
              <a:rPr lang="en-US" dirty="0" err="1"/>
              <a:t>terminológicos</a:t>
            </a:r>
            <a:r>
              <a:rPr lang="en-US" dirty="0"/>
              <a:t>  </a:t>
            </a:r>
            <a:r>
              <a:rPr lang="en-US" dirty="0" err="1"/>
              <a:t>indicando</a:t>
            </a:r>
            <a:r>
              <a:rPr lang="en-US" dirty="0"/>
              <a:t> a </a:t>
            </a:r>
            <a:r>
              <a:rPr lang="en-US" dirty="0" err="1"/>
              <a:t>cardinalidade</a:t>
            </a:r>
            <a:r>
              <a:rPr lang="en-US" dirty="0"/>
              <a:t> e </a:t>
            </a:r>
            <a:r>
              <a:rPr lang="en-US" dirty="0" err="1"/>
              <a:t>grau</a:t>
            </a:r>
            <a:r>
              <a:rPr lang="en-US" dirty="0"/>
              <a:t> de </a:t>
            </a:r>
            <a:r>
              <a:rPr lang="en-US" dirty="0" err="1"/>
              <a:t>equivalência</a:t>
            </a:r>
            <a:r>
              <a:rPr lang="en-US" dirty="0"/>
              <a:t> </a:t>
            </a:r>
            <a:r>
              <a:rPr lang="en-US" dirty="0" err="1"/>
              <a:t>semântica</a:t>
            </a:r>
            <a:r>
              <a:rPr lang="en-US" dirty="0"/>
              <a:t> entre </a:t>
            </a:r>
            <a:r>
              <a:rPr lang="en-US" dirty="0" err="1"/>
              <a:t>os</a:t>
            </a:r>
            <a:r>
              <a:rPr lang="en-US" dirty="0"/>
              <a:t> </a:t>
            </a:r>
            <a:r>
              <a:rPr lang="en-US" dirty="0" err="1"/>
              <a:t>conceitos</a:t>
            </a:r>
            <a:endParaRPr lang="en-US" dirty="0"/>
          </a:p>
          <a:p>
            <a:pPr marL="514350" indent="-514350">
              <a:buFont typeface="+mj-lt"/>
              <a:buAutoNum type="arabicPeriod" startAt="2"/>
            </a:pPr>
            <a:endParaRPr lang="en-BR" dirty="0"/>
          </a:p>
        </p:txBody>
      </p:sp>
      <p:pic>
        <p:nvPicPr>
          <p:cNvPr id="4" name="Picture 3">
            <a:extLst>
              <a:ext uri="{FF2B5EF4-FFF2-40B4-BE49-F238E27FC236}">
                <a16:creationId xmlns:a16="http://schemas.microsoft.com/office/drawing/2014/main" id="{F9DF6C98-59C4-83B1-7471-DE65F0507F85}"/>
              </a:ext>
            </a:extLst>
          </p:cNvPr>
          <p:cNvPicPr>
            <a:picLocks noChangeAspect="1"/>
          </p:cNvPicPr>
          <p:nvPr/>
        </p:nvPicPr>
        <p:blipFill>
          <a:blip r:embed="rId2"/>
          <a:stretch>
            <a:fillRect/>
          </a:stretch>
        </p:blipFill>
        <p:spPr>
          <a:xfrm>
            <a:off x="2209800" y="2013538"/>
            <a:ext cx="7772400" cy="4163425"/>
          </a:xfrm>
          <a:prstGeom prst="rect">
            <a:avLst/>
          </a:prstGeom>
        </p:spPr>
      </p:pic>
    </p:spTree>
    <p:extLst>
      <p:ext uri="{BB962C8B-B14F-4D97-AF65-F5344CB8AC3E}">
        <p14:creationId xmlns:p14="http://schemas.microsoft.com/office/powerpoint/2010/main" val="221544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371E97-B5E7-96C2-B135-1C7887F66FB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3"/>
          <a:stretch>
            <a:fillRect/>
          </a:stretch>
        </p:blipFill>
        <p:spPr>
          <a:xfrm>
            <a:off x="292134" y="569305"/>
            <a:ext cx="9690066" cy="5270385"/>
          </a:xfrm>
          <a:prstGeom prst="rect">
            <a:avLst/>
          </a:prstGeom>
        </p:spPr>
      </p:pic>
      <p:sp>
        <p:nvSpPr>
          <p:cNvPr id="5" name="TextBox 4">
            <a:extLst>
              <a:ext uri="{FF2B5EF4-FFF2-40B4-BE49-F238E27FC236}">
                <a16:creationId xmlns:a16="http://schemas.microsoft.com/office/drawing/2014/main" id="{73C25FE9-2904-1E77-011A-6CDC4779B45D}"/>
              </a:ext>
            </a:extLst>
          </p:cNvPr>
          <p:cNvSpPr txBox="1"/>
          <p:nvPr/>
        </p:nvSpPr>
        <p:spPr>
          <a:xfrm>
            <a:off x="2299855" y="290945"/>
            <a:ext cx="6038191" cy="369332"/>
          </a:xfrm>
          <a:prstGeom prst="rect">
            <a:avLst/>
          </a:prstGeom>
          <a:noFill/>
        </p:spPr>
        <p:txBody>
          <a:bodyPr wrap="none" rtlCol="0">
            <a:spAutoFit/>
          </a:bodyPr>
          <a:lstStyle/>
          <a:p>
            <a:r>
              <a:rPr lang="en-BR" dirty="0"/>
              <a:t>MAPEAMENTO DE TERMINOLOGIAS RNDS PARA SNOMED - IPS</a:t>
            </a:r>
          </a:p>
        </p:txBody>
      </p:sp>
    </p:spTree>
    <p:extLst>
      <p:ext uri="{BB962C8B-B14F-4D97-AF65-F5344CB8AC3E}">
        <p14:creationId xmlns:p14="http://schemas.microsoft.com/office/powerpoint/2010/main" val="2985661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2A7DB4-F5AF-901F-D71C-53D0AA4DD04D}"/>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1AF82A2B-59C6-4181-C242-3C0FC474F45E}"/>
              </a:ext>
            </a:extLst>
          </p:cNvPr>
          <p:cNvPicPr>
            <a:picLocks noChangeAspect="1"/>
          </p:cNvPicPr>
          <p:nvPr/>
        </p:nvPicPr>
        <p:blipFill>
          <a:blip r:embed="rId2"/>
          <a:stretch>
            <a:fillRect/>
          </a:stretch>
        </p:blipFill>
        <p:spPr>
          <a:xfrm>
            <a:off x="1021080" y="1407560"/>
            <a:ext cx="10531358" cy="4355017"/>
          </a:xfrm>
          <a:prstGeom prst="rect">
            <a:avLst/>
          </a:prstGeom>
        </p:spPr>
      </p:pic>
      <p:sp>
        <p:nvSpPr>
          <p:cNvPr id="6" name="TextBox 5">
            <a:extLst>
              <a:ext uri="{FF2B5EF4-FFF2-40B4-BE49-F238E27FC236}">
                <a16:creationId xmlns:a16="http://schemas.microsoft.com/office/drawing/2014/main" id="{CFE6CBEA-FA4B-0ADC-80AB-37BB8CE9C100}"/>
              </a:ext>
            </a:extLst>
          </p:cNvPr>
          <p:cNvSpPr txBox="1"/>
          <p:nvPr/>
        </p:nvSpPr>
        <p:spPr>
          <a:xfrm>
            <a:off x="3045823" y="624621"/>
            <a:ext cx="6100354" cy="369332"/>
          </a:xfrm>
          <a:prstGeom prst="rect">
            <a:avLst/>
          </a:prstGeom>
          <a:noFill/>
        </p:spPr>
        <p:txBody>
          <a:bodyPr wrap="square">
            <a:spAutoFit/>
          </a:bodyPr>
          <a:lstStyle/>
          <a:p>
            <a:r>
              <a:rPr lang="en-BR" dirty="0">
                <a:hlinkClick r:id="rId3"/>
              </a:rPr>
              <a:t>https://portal-obm.saude.gov.br/panel/main</a:t>
            </a:r>
            <a:endParaRPr lang="en-BR" dirty="0"/>
          </a:p>
        </p:txBody>
      </p:sp>
      <p:pic>
        <p:nvPicPr>
          <p:cNvPr id="7" name="Picture 6">
            <a:extLst>
              <a:ext uri="{FF2B5EF4-FFF2-40B4-BE49-F238E27FC236}">
                <a16:creationId xmlns:a16="http://schemas.microsoft.com/office/drawing/2014/main" id="{434F206E-59AC-B5D0-43B1-84797308BE71}"/>
              </a:ext>
            </a:extLst>
          </p:cNvPr>
          <p:cNvPicPr>
            <a:picLocks noChangeAspect="1"/>
          </p:cNvPicPr>
          <p:nvPr/>
        </p:nvPicPr>
        <p:blipFill>
          <a:blip r:embed="rId4"/>
          <a:stretch>
            <a:fillRect/>
          </a:stretch>
        </p:blipFill>
        <p:spPr>
          <a:xfrm>
            <a:off x="2209800" y="307880"/>
            <a:ext cx="7772400" cy="6242240"/>
          </a:xfrm>
          <a:prstGeom prst="rect">
            <a:avLst/>
          </a:prstGeom>
        </p:spPr>
      </p:pic>
    </p:spTree>
    <p:extLst>
      <p:ext uri="{BB962C8B-B14F-4D97-AF65-F5344CB8AC3E}">
        <p14:creationId xmlns:p14="http://schemas.microsoft.com/office/powerpoint/2010/main" val="419354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nvSpPr>
        <p:spPr>
          <a:xfrm>
            <a:off x="675501" y="2092963"/>
            <a:ext cx="10546682" cy="435133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a:buChar char="•"/>
              <a:defRPr sz="2000" kern="1200">
                <a:solidFill>
                  <a:schemeClr val="bg2">
                    <a:lumMod val="25000"/>
                  </a:schemeClr>
                </a:solidFill>
                <a:latin typeface="Verdana" charset="0"/>
                <a:ea typeface="Verdana" charset="0"/>
                <a:cs typeface="Verdana" charset="0"/>
              </a:defRPr>
            </a:lvl1pPr>
            <a:lvl2pPr marL="685800" indent="-228600" algn="l" defTabSz="914400" rtl="0" eaLnBrk="1" latinLnBrk="0" hangingPunct="1">
              <a:lnSpc>
                <a:spcPct val="150000"/>
              </a:lnSpc>
              <a:spcBef>
                <a:spcPts val="500"/>
              </a:spcBef>
              <a:buFont typeface="Arial"/>
              <a:buChar char="•"/>
              <a:defRPr sz="1800" kern="1200">
                <a:solidFill>
                  <a:schemeClr val="bg2">
                    <a:lumMod val="25000"/>
                  </a:schemeClr>
                </a:solidFill>
                <a:latin typeface="Verdana" charset="0"/>
                <a:ea typeface="Verdana" charset="0"/>
                <a:cs typeface="Verdana" charset="0"/>
              </a:defRPr>
            </a:lvl2pPr>
            <a:lvl3pPr marL="11430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3pPr>
            <a:lvl4pPr marL="16002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4pPr>
            <a:lvl5pPr marL="20574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indent="0">
              <a:buNone/>
            </a:pPr>
            <a:endParaRPr lang="en-US" b="1" dirty="0">
              <a:solidFill>
                <a:srgbClr val="002060"/>
              </a:solidFill>
            </a:endParaRPr>
          </a:p>
          <a:p>
            <a:pPr marL="0" indent="0">
              <a:buNone/>
            </a:pPr>
            <a:endParaRPr lang="en-US" b="1" dirty="0">
              <a:solidFill>
                <a:srgbClr val="002060"/>
              </a:solidFill>
            </a:endParaRPr>
          </a:p>
        </p:txBody>
      </p:sp>
      <p:sp>
        <p:nvSpPr>
          <p:cNvPr id="6" name="Title 1"/>
          <p:cNvSpPr>
            <a:spLocks noGrp="1"/>
          </p:cNvSpPr>
          <p:nvPr/>
        </p:nvSpPr>
        <p:spPr>
          <a:xfrm>
            <a:off x="675500" y="145281"/>
            <a:ext cx="9669227" cy="1325563"/>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pt-BR" sz="2400" dirty="0"/>
              <a:t>Conceitos da OBM</a:t>
            </a:r>
            <a:endParaRPr lang="en-US" sz="2400" kern="1200" dirty="0"/>
          </a:p>
        </p:txBody>
      </p:sp>
      <p:cxnSp>
        <p:nvCxnSpPr>
          <p:cNvPr id="4" name="Conector reto 3">
            <a:extLst>
              <a:ext uri="{FF2B5EF4-FFF2-40B4-BE49-F238E27FC236}">
                <a16:creationId xmlns:a16="http://schemas.microsoft.com/office/drawing/2014/main" id="{88192C02-B800-45A3-8999-BCAB08760FFC}"/>
              </a:ext>
            </a:extLst>
          </p:cNvPr>
          <p:cNvCxnSpPr>
            <a:cxnSpLocks/>
            <a:stCxn id="12" idx="3"/>
            <a:endCxn id="13" idx="1"/>
          </p:cNvCxnSpPr>
          <p:nvPr/>
        </p:nvCxnSpPr>
        <p:spPr bwMode="auto">
          <a:xfrm>
            <a:off x="7189678" y="4643438"/>
            <a:ext cx="0" cy="709612"/>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to 6">
            <a:extLst>
              <a:ext uri="{FF2B5EF4-FFF2-40B4-BE49-F238E27FC236}">
                <a16:creationId xmlns:a16="http://schemas.microsoft.com/office/drawing/2014/main" id="{64B0A66D-24B2-47A6-BC16-361625E2787C}"/>
              </a:ext>
            </a:extLst>
          </p:cNvPr>
          <p:cNvCxnSpPr>
            <a:cxnSpLocks/>
            <a:stCxn id="9" idx="3"/>
            <a:endCxn id="10" idx="1"/>
          </p:cNvCxnSpPr>
          <p:nvPr/>
        </p:nvCxnSpPr>
        <p:spPr bwMode="auto">
          <a:xfrm>
            <a:off x="3957528" y="3189288"/>
            <a:ext cx="0" cy="663575"/>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8" name="Conector reto 7">
            <a:extLst>
              <a:ext uri="{FF2B5EF4-FFF2-40B4-BE49-F238E27FC236}">
                <a16:creationId xmlns:a16="http://schemas.microsoft.com/office/drawing/2014/main" id="{88FDA030-F5C6-482A-810D-E2D43F07AE2A}"/>
              </a:ext>
            </a:extLst>
          </p:cNvPr>
          <p:cNvCxnSpPr>
            <a:cxnSpLocks/>
            <a:stCxn id="10" idx="3"/>
            <a:endCxn id="11" idx="1"/>
          </p:cNvCxnSpPr>
          <p:nvPr/>
        </p:nvCxnSpPr>
        <p:spPr bwMode="auto">
          <a:xfrm>
            <a:off x="3957528" y="4633913"/>
            <a:ext cx="0" cy="712787"/>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9" name="Cubo 8">
            <a:extLst>
              <a:ext uri="{FF2B5EF4-FFF2-40B4-BE49-F238E27FC236}">
                <a16:creationId xmlns:a16="http://schemas.microsoft.com/office/drawing/2014/main" id="{C84CDC09-E466-4C8F-A65A-EEAFC90F64A0}"/>
              </a:ext>
            </a:extLst>
          </p:cNvPr>
          <p:cNvSpPr/>
          <p:nvPr/>
        </p:nvSpPr>
        <p:spPr bwMode="auto">
          <a:xfrm>
            <a:off x="2997202" y="2147888"/>
            <a:ext cx="2181002" cy="104140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600" b="1" dirty="0">
                <a:solidFill>
                  <a:srgbClr val="C00000"/>
                </a:solidFill>
              </a:rPr>
              <a:t>VTM</a:t>
            </a:r>
          </a:p>
          <a:p>
            <a:pPr algn="ctr">
              <a:defRPr/>
            </a:pPr>
            <a:r>
              <a:rPr lang="pt-BR" sz="1400" b="1" dirty="0">
                <a:solidFill>
                  <a:srgbClr val="004F9A"/>
                </a:solidFill>
              </a:rPr>
              <a:t>“Princípio Ativo Virtual”</a:t>
            </a:r>
          </a:p>
        </p:txBody>
      </p:sp>
      <p:sp>
        <p:nvSpPr>
          <p:cNvPr id="10" name="Cubo 9">
            <a:extLst>
              <a:ext uri="{FF2B5EF4-FFF2-40B4-BE49-F238E27FC236}">
                <a16:creationId xmlns:a16="http://schemas.microsoft.com/office/drawing/2014/main" id="{F5DDB48C-0FDE-4DD7-95BA-316D60A91E2B}"/>
              </a:ext>
            </a:extLst>
          </p:cNvPr>
          <p:cNvSpPr/>
          <p:nvPr/>
        </p:nvSpPr>
        <p:spPr bwMode="auto">
          <a:xfrm>
            <a:off x="2997202" y="3592513"/>
            <a:ext cx="2181002" cy="104140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600" b="1" dirty="0">
                <a:solidFill>
                  <a:srgbClr val="C00000"/>
                </a:solidFill>
              </a:rPr>
              <a:t>VMP</a:t>
            </a:r>
          </a:p>
          <a:p>
            <a:pPr algn="ctr">
              <a:defRPr/>
            </a:pPr>
            <a:r>
              <a:rPr lang="pt-BR" sz="1400" b="1" dirty="0">
                <a:solidFill>
                  <a:srgbClr val="004F9A"/>
                </a:solidFill>
              </a:rPr>
              <a:t>“Produto Medicinal Virtual”</a:t>
            </a:r>
          </a:p>
        </p:txBody>
      </p:sp>
      <p:sp>
        <p:nvSpPr>
          <p:cNvPr id="11" name="Cubo 10">
            <a:extLst>
              <a:ext uri="{FF2B5EF4-FFF2-40B4-BE49-F238E27FC236}">
                <a16:creationId xmlns:a16="http://schemas.microsoft.com/office/drawing/2014/main" id="{924D18D8-F496-40A6-A989-3C576C3EFD6C}"/>
              </a:ext>
            </a:extLst>
          </p:cNvPr>
          <p:cNvSpPr/>
          <p:nvPr/>
        </p:nvSpPr>
        <p:spPr bwMode="auto">
          <a:xfrm>
            <a:off x="2997202" y="5086350"/>
            <a:ext cx="2181002" cy="104140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600" b="1" dirty="0">
                <a:solidFill>
                  <a:srgbClr val="C00000"/>
                </a:solidFill>
              </a:rPr>
              <a:t>VMPP</a:t>
            </a:r>
            <a:endParaRPr lang="pt-BR" sz="1400" b="1" dirty="0">
              <a:solidFill>
                <a:srgbClr val="C00000"/>
              </a:solidFill>
            </a:endParaRPr>
          </a:p>
          <a:p>
            <a:pPr algn="ctr">
              <a:defRPr/>
            </a:pPr>
            <a:r>
              <a:rPr lang="pt-BR" sz="1200" b="1" dirty="0">
                <a:solidFill>
                  <a:srgbClr val="004F9A"/>
                </a:solidFill>
              </a:rPr>
              <a:t>“Produto Medicinal Virtual com Apresentação”</a:t>
            </a:r>
          </a:p>
        </p:txBody>
      </p:sp>
      <p:sp>
        <p:nvSpPr>
          <p:cNvPr id="12" name="Cubo 11">
            <a:extLst>
              <a:ext uri="{FF2B5EF4-FFF2-40B4-BE49-F238E27FC236}">
                <a16:creationId xmlns:a16="http://schemas.microsoft.com/office/drawing/2014/main" id="{7BEA7E70-4F22-4736-81EC-485EEB81910A}"/>
              </a:ext>
            </a:extLst>
          </p:cNvPr>
          <p:cNvSpPr/>
          <p:nvPr/>
        </p:nvSpPr>
        <p:spPr bwMode="auto">
          <a:xfrm>
            <a:off x="6229352" y="3602038"/>
            <a:ext cx="2181002" cy="104140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600" b="1" dirty="0">
                <a:solidFill>
                  <a:srgbClr val="C00000"/>
                </a:solidFill>
              </a:rPr>
              <a:t>AMP</a:t>
            </a:r>
          </a:p>
          <a:p>
            <a:pPr algn="ctr">
              <a:defRPr/>
            </a:pPr>
            <a:r>
              <a:rPr lang="pt-BR" sz="1400" b="1" dirty="0">
                <a:solidFill>
                  <a:srgbClr val="004F9A"/>
                </a:solidFill>
              </a:rPr>
              <a:t>“Produto Medicinal Comercial”</a:t>
            </a:r>
          </a:p>
        </p:txBody>
      </p:sp>
      <p:sp>
        <p:nvSpPr>
          <p:cNvPr id="13" name="Cubo 12">
            <a:extLst>
              <a:ext uri="{FF2B5EF4-FFF2-40B4-BE49-F238E27FC236}">
                <a16:creationId xmlns:a16="http://schemas.microsoft.com/office/drawing/2014/main" id="{1A6C75E8-5F70-44E6-BA64-A53E85812D81}"/>
              </a:ext>
            </a:extLst>
          </p:cNvPr>
          <p:cNvSpPr/>
          <p:nvPr/>
        </p:nvSpPr>
        <p:spPr bwMode="auto">
          <a:xfrm>
            <a:off x="6229352" y="5092700"/>
            <a:ext cx="2181002" cy="104140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600" b="1" dirty="0">
                <a:solidFill>
                  <a:srgbClr val="C00000"/>
                </a:solidFill>
              </a:rPr>
              <a:t>AMPP</a:t>
            </a:r>
            <a:endParaRPr lang="pt-BR" sz="1400" b="1" dirty="0">
              <a:solidFill>
                <a:srgbClr val="C00000"/>
              </a:solidFill>
            </a:endParaRPr>
          </a:p>
          <a:p>
            <a:pPr algn="ctr">
              <a:defRPr/>
            </a:pPr>
            <a:r>
              <a:rPr lang="pt-BR" sz="1200" b="1" dirty="0">
                <a:solidFill>
                  <a:srgbClr val="004F9A"/>
                </a:solidFill>
              </a:rPr>
              <a:t>“Produto Medicinal Comercial com Apresentação” </a:t>
            </a:r>
          </a:p>
        </p:txBody>
      </p:sp>
      <p:sp>
        <p:nvSpPr>
          <p:cNvPr id="14" name="Retângulo 41"/>
          <p:cNvSpPr>
            <a:spLocks noChangeArrowheads="1"/>
          </p:cNvSpPr>
          <p:nvPr/>
        </p:nvSpPr>
        <p:spPr bwMode="auto">
          <a:xfrm>
            <a:off x="8869365" y="4491039"/>
            <a:ext cx="144369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pt-BR" altLang="pt-BR" sz="1200" b="1" dirty="0">
                <a:solidFill>
                  <a:schemeClr val="bg2">
                    <a:lumMod val="10000"/>
                  </a:schemeClr>
                </a:solidFill>
                <a:latin typeface="Arial" panose="020B0604020202020204" pitchFamily="34" charset="0"/>
              </a:rPr>
              <a:t>PRESCRIÇÃO</a:t>
            </a:r>
          </a:p>
        </p:txBody>
      </p:sp>
      <p:cxnSp>
        <p:nvCxnSpPr>
          <p:cNvPr id="15" name="Conector reto 14">
            <a:extLst>
              <a:ext uri="{FF2B5EF4-FFF2-40B4-BE49-F238E27FC236}">
                <a16:creationId xmlns:a16="http://schemas.microsoft.com/office/drawing/2014/main" id="{37ED7FAA-A0CD-4238-A572-19B81FA4553D}"/>
              </a:ext>
            </a:extLst>
          </p:cNvPr>
          <p:cNvCxnSpPr>
            <a:cxnSpLocks/>
          </p:cNvCxnSpPr>
          <p:nvPr/>
        </p:nvCxnSpPr>
        <p:spPr bwMode="auto">
          <a:xfrm>
            <a:off x="2159001" y="4897438"/>
            <a:ext cx="7926417" cy="0"/>
          </a:xfrm>
          <a:prstGeom prst="line">
            <a:avLst/>
          </a:prstGeom>
          <a:ln w="38100">
            <a:solidFill>
              <a:srgbClr val="927CB0"/>
            </a:solidFill>
            <a:prstDash val="dash"/>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4E0E1BD3-690D-4907-B236-033CE6D3E258}"/>
              </a:ext>
            </a:extLst>
          </p:cNvPr>
          <p:cNvCxnSpPr>
            <a:cxnSpLocks/>
            <a:stCxn id="12" idx="2"/>
            <a:endCxn id="10" idx="4"/>
          </p:cNvCxnSpPr>
          <p:nvPr/>
        </p:nvCxnSpPr>
        <p:spPr bwMode="auto">
          <a:xfrm flipH="1" flipV="1">
            <a:off x="4917854" y="4243388"/>
            <a:ext cx="1311498" cy="9525"/>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7" name="Conector reto 16">
            <a:extLst>
              <a:ext uri="{FF2B5EF4-FFF2-40B4-BE49-F238E27FC236}">
                <a16:creationId xmlns:a16="http://schemas.microsoft.com/office/drawing/2014/main" id="{13F4C3A8-2832-454A-9835-7F189C3F5272}"/>
              </a:ext>
            </a:extLst>
          </p:cNvPr>
          <p:cNvCxnSpPr>
            <a:cxnSpLocks/>
            <a:stCxn id="13" idx="2"/>
            <a:endCxn id="11" idx="4"/>
          </p:cNvCxnSpPr>
          <p:nvPr/>
        </p:nvCxnSpPr>
        <p:spPr bwMode="auto">
          <a:xfrm flipH="1" flipV="1">
            <a:off x="4917854" y="5737225"/>
            <a:ext cx="1311498" cy="6350"/>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18" name="Retângulo 45">
            <a:extLst>
              <a:ext uri="{FF2B5EF4-FFF2-40B4-BE49-F238E27FC236}">
                <a16:creationId xmlns:a16="http://schemas.microsoft.com/office/drawing/2014/main" id="{DFF6A36A-2E59-4CDD-9850-6A462F4FB46C}"/>
              </a:ext>
            </a:extLst>
          </p:cNvPr>
          <p:cNvSpPr>
            <a:spLocks noChangeArrowheads="1"/>
          </p:cNvSpPr>
          <p:nvPr/>
        </p:nvSpPr>
        <p:spPr bwMode="auto">
          <a:xfrm>
            <a:off x="8553450" y="4991101"/>
            <a:ext cx="205889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pt-BR" altLang="pt-BR" sz="1200" b="1" spc="300" dirty="0">
                <a:solidFill>
                  <a:schemeClr val="bg2">
                    <a:lumMod val="10000"/>
                  </a:schemeClr>
                </a:solidFill>
                <a:latin typeface="Arial" panose="020B0604020202020204" pitchFamily="34" charset="0"/>
              </a:rPr>
              <a:t>DISPENSAÇÃO / CADEIA LOGÍSTICA FARMACÊUTICA</a:t>
            </a:r>
          </a:p>
        </p:txBody>
      </p:sp>
    </p:spTree>
    <p:extLst>
      <p:ext uri="{BB962C8B-B14F-4D97-AF65-F5344CB8AC3E}">
        <p14:creationId xmlns:p14="http://schemas.microsoft.com/office/powerpoint/2010/main" val="773591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A4003-2E18-C462-39A8-CE7B96823F2C}"/>
              </a:ext>
            </a:extLst>
          </p:cNvPr>
          <p:cNvSpPr>
            <a:spLocks noGrp="1"/>
          </p:cNvSpPr>
          <p:nvPr>
            <p:ph type="title"/>
          </p:nvPr>
        </p:nvSpPr>
        <p:spPr>
          <a:xfrm>
            <a:off x="346364" y="155977"/>
            <a:ext cx="10515600" cy="888322"/>
          </a:xfrm>
        </p:spPr>
        <p:txBody>
          <a:bodyPr/>
          <a:lstStyle/>
          <a:p>
            <a:endParaRPr lang="en-BR" dirty="0"/>
          </a:p>
        </p:txBody>
      </p:sp>
      <p:sp>
        <p:nvSpPr>
          <p:cNvPr id="3" name="Content Placeholder 2">
            <a:extLst>
              <a:ext uri="{FF2B5EF4-FFF2-40B4-BE49-F238E27FC236}">
                <a16:creationId xmlns:a16="http://schemas.microsoft.com/office/drawing/2014/main" id="{5E40B9A0-4DA5-88D1-DACA-DC3462BDC5FA}"/>
              </a:ext>
            </a:extLst>
          </p:cNvPr>
          <p:cNvSpPr>
            <a:spLocks noGrp="1"/>
          </p:cNvSpPr>
          <p:nvPr>
            <p:ph idx="1"/>
          </p:nvPr>
        </p:nvSpPr>
        <p:spPr/>
        <p:txBody>
          <a:bodyPr/>
          <a:lstStyle/>
          <a:p>
            <a:endParaRPr lang="en-BR" dirty="0"/>
          </a:p>
        </p:txBody>
      </p:sp>
      <p:grpSp>
        <p:nvGrpSpPr>
          <p:cNvPr id="7" name="Group 6">
            <a:extLst>
              <a:ext uri="{FF2B5EF4-FFF2-40B4-BE49-F238E27FC236}">
                <a16:creationId xmlns:a16="http://schemas.microsoft.com/office/drawing/2014/main" id="{9AF59AD2-4753-E4DC-18B5-BBCB742C2E96}"/>
              </a:ext>
            </a:extLst>
          </p:cNvPr>
          <p:cNvGrpSpPr/>
          <p:nvPr/>
        </p:nvGrpSpPr>
        <p:grpSpPr>
          <a:xfrm>
            <a:off x="838200" y="155977"/>
            <a:ext cx="7772400" cy="6137429"/>
            <a:chOff x="1236023" y="681037"/>
            <a:chExt cx="7772400" cy="6137429"/>
          </a:xfrm>
        </p:grpSpPr>
        <p:pic>
          <p:nvPicPr>
            <p:cNvPr id="4" name="Picture 3">
              <a:extLst>
                <a:ext uri="{FF2B5EF4-FFF2-40B4-BE49-F238E27FC236}">
                  <a16:creationId xmlns:a16="http://schemas.microsoft.com/office/drawing/2014/main" id="{BAD91302-D43C-509D-DC2F-344DA5DFCBAE}"/>
                </a:ext>
              </a:extLst>
            </p:cNvPr>
            <p:cNvPicPr>
              <a:picLocks noChangeAspect="1"/>
            </p:cNvPicPr>
            <p:nvPr/>
          </p:nvPicPr>
          <p:blipFill>
            <a:blip r:embed="rId3"/>
            <a:stretch>
              <a:fillRect/>
            </a:stretch>
          </p:blipFill>
          <p:spPr>
            <a:xfrm>
              <a:off x="1236023" y="681037"/>
              <a:ext cx="7772400" cy="6137429"/>
            </a:xfrm>
            <a:prstGeom prst="rect">
              <a:avLst/>
            </a:prstGeom>
          </p:spPr>
        </p:pic>
        <p:sp>
          <p:nvSpPr>
            <p:cNvPr id="6" name="Rectangle 5">
              <a:extLst>
                <a:ext uri="{FF2B5EF4-FFF2-40B4-BE49-F238E27FC236}">
                  <a16:creationId xmlns:a16="http://schemas.microsoft.com/office/drawing/2014/main" id="{6CC898E1-FCF3-4BA5-FBDD-E6CD28F8EDE1}"/>
                </a:ext>
              </a:extLst>
            </p:cNvPr>
            <p:cNvSpPr/>
            <p:nvPr/>
          </p:nvSpPr>
          <p:spPr>
            <a:xfrm>
              <a:off x="1330036" y="832281"/>
              <a:ext cx="7678387" cy="4390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grpSp>
    </p:spTree>
    <p:extLst>
      <p:ext uri="{BB962C8B-B14F-4D97-AF65-F5344CB8AC3E}">
        <p14:creationId xmlns:p14="http://schemas.microsoft.com/office/powerpoint/2010/main" val="725820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6"/>
          <p:cNvGrpSpPr>
            <a:grpSpLocks/>
          </p:cNvGrpSpPr>
          <p:nvPr/>
        </p:nvGrpSpPr>
        <p:grpSpPr bwMode="auto">
          <a:xfrm>
            <a:off x="4008620" y="2704277"/>
            <a:ext cx="4362450" cy="3184525"/>
            <a:chOff x="856567" y="2423118"/>
            <a:chExt cx="4059998" cy="2906962"/>
          </a:xfrm>
        </p:grpSpPr>
        <p:sp>
          <p:nvSpPr>
            <p:cNvPr id="3" name="Retângulo de cantos arredondados 2">
              <a:extLst>
                <a:ext uri="{FF2B5EF4-FFF2-40B4-BE49-F238E27FC236}">
                  <a16:creationId xmlns:a16="http://schemas.microsoft.com/office/drawing/2014/main" id="{855B9FEF-0F89-436E-BC0A-284893477BA0}"/>
                </a:ext>
              </a:extLst>
            </p:cNvPr>
            <p:cNvSpPr/>
            <p:nvPr/>
          </p:nvSpPr>
          <p:spPr bwMode="auto">
            <a:xfrm>
              <a:off x="908278" y="3662127"/>
              <a:ext cx="1834977" cy="721669"/>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400" dirty="0">
                  <a:solidFill>
                    <a:srgbClr val="004F9A"/>
                  </a:solidFill>
                </a:rPr>
                <a:t>Clonazepam 2mg </a:t>
              </a:r>
              <a:r>
                <a:rPr lang="pt-BR" sz="1400" dirty="0" err="1">
                  <a:solidFill>
                    <a:srgbClr val="004F9A"/>
                  </a:solidFill>
                </a:rPr>
                <a:t>compr</a:t>
              </a:r>
              <a:endParaRPr lang="pt-BR" sz="1400" dirty="0">
                <a:solidFill>
                  <a:srgbClr val="004F9A"/>
                </a:solidFill>
              </a:endParaRPr>
            </a:p>
          </p:txBody>
        </p:sp>
        <p:sp>
          <p:nvSpPr>
            <p:cNvPr id="4" name="Retângulo de cantos arredondados 3">
              <a:extLst>
                <a:ext uri="{FF2B5EF4-FFF2-40B4-BE49-F238E27FC236}">
                  <a16:creationId xmlns:a16="http://schemas.microsoft.com/office/drawing/2014/main" id="{29C5C541-B44E-4191-A791-8DD7CD29052D}"/>
                </a:ext>
              </a:extLst>
            </p:cNvPr>
            <p:cNvSpPr/>
            <p:nvPr/>
          </p:nvSpPr>
          <p:spPr bwMode="auto">
            <a:xfrm>
              <a:off x="908278" y="2678166"/>
              <a:ext cx="1834977" cy="721669"/>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400" dirty="0">
                  <a:solidFill>
                    <a:srgbClr val="004F9A"/>
                  </a:solidFill>
                </a:rPr>
                <a:t>Paracetamol</a:t>
              </a:r>
            </a:p>
          </p:txBody>
        </p:sp>
        <p:sp>
          <p:nvSpPr>
            <p:cNvPr id="5" name="Retângulo de cantos arredondados 4">
              <a:extLst>
                <a:ext uri="{FF2B5EF4-FFF2-40B4-BE49-F238E27FC236}">
                  <a16:creationId xmlns:a16="http://schemas.microsoft.com/office/drawing/2014/main" id="{3A7F207D-2995-4600-BA53-C6CD4340B7B1}"/>
                </a:ext>
              </a:extLst>
            </p:cNvPr>
            <p:cNvSpPr/>
            <p:nvPr/>
          </p:nvSpPr>
          <p:spPr bwMode="auto">
            <a:xfrm>
              <a:off x="908278" y="4608411"/>
              <a:ext cx="1834977" cy="721669"/>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400" dirty="0">
                  <a:solidFill>
                    <a:srgbClr val="004F9A"/>
                  </a:solidFill>
                </a:rPr>
                <a:t>Clonazepam 2mg </a:t>
              </a:r>
              <a:r>
                <a:rPr lang="pt-BR" sz="1400" dirty="0" err="1">
                  <a:solidFill>
                    <a:srgbClr val="004F9A"/>
                  </a:solidFill>
                </a:rPr>
                <a:t>compr</a:t>
              </a:r>
              <a:endParaRPr lang="pt-BR" sz="1400" dirty="0">
                <a:solidFill>
                  <a:srgbClr val="004F9A"/>
                </a:solidFill>
              </a:endParaRPr>
            </a:p>
            <a:p>
              <a:pPr algn="ctr">
                <a:defRPr/>
              </a:pPr>
              <a:r>
                <a:rPr lang="pt-BR" sz="1400" dirty="0" err="1">
                  <a:solidFill>
                    <a:srgbClr val="004F9A"/>
                  </a:solidFill>
                </a:rPr>
                <a:t>x</a:t>
              </a:r>
              <a:r>
                <a:rPr lang="pt-BR" sz="1400" dirty="0">
                  <a:solidFill>
                    <a:srgbClr val="004F9A"/>
                  </a:solidFill>
                </a:rPr>
                <a:t> 60</a:t>
              </a:r>
            </a:p>
          </p:txBody>
        </p:sp>
        <p:sp>
          <p:nvSpPr>
            <p:cNvPr id="6" name="Retângulo de cantos arredondados 5">
              <a:extLst>
                <a:ext uri="{FF2B5EF4-FFF2-40B4-BE49-F238E27FC236}">
                  <a16:creationId xmlns:a16="http://schemas.microsoft.com/office/drawing/2014/main" id="{EE3E8C3B-9E6A-4C23-B936-F1A27375D3CD}"/>
                </a:ext>
              </a:extLst>
            </p:cNvPr>
            <p:cNvSpPr/>
            <p:nvPr/>
          </p:nvSpPr>
          <p:spPr bwMode="auto">
            <a:xfrm>
              <a:off x="3083066" y="4608411"/>
              <a:ext cx="1833499" cy="721669"/>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400" dirty="0">
                  <a:solidFill>
                    <a:srgbClr val="004F9A"/>
                  </a:solidFill>
                </a:rPr>
                <a:t>Clonazepam 2 mg </a:t>
              </a:r>
              <a:r>
                <a:rPr lang="pt-BR" sz="1400" dirty="0" err="1">
                  <a:solidFill>
                    <a:srgbClr val="004F9A"/>
                  </a:solidFill>
                </a:rPr>
                <a:t>cmpr</a:t>
              </a:r>
              <a:r>
                <a:rPr lang="pt-BR" sz="1400" dirty="0">
                  <a:solidFill>
                    <a:srgbClr val="004F9A"/>
                  </a:solidFill>
                </a:rPr>
                <a:t> (EMS S.A.)</a:t>
              </a:r>
            </a:p>
            <a:p>
              <a:pPr algn="ctr">
                <a:defRPr/>
              </a:pPr>
              <a:r>
                <a:rPr lang="pt-BR" sz="1400" dirty="0" err="1">
                  <a:solidFill>
                    <a:srgbClr val="004F9A"/>
                  </a:solidFill>
                </a:rPr>
                <a:t>x</a:t>
              </a:r>
              <a:r>
                <a:rPr lang="pt-BR" sz="1400" dirty="0">
                  <a:solidFill>
                    <a:srgbClr val="004F9A"/>
                  </a:solidFill>
                </a:rPr>
                <a:t> 60</a:t>
              </a:r>
            </a:p>
          </p:txBody>
        </p:sp>
        <p:sp>
          <p:nvSpPr>
            <p:cNvPr id="7" name="Retângulo de cantos arredondados 6">
              <a:extLst>
                <a:ext uri="{FF2B5EF4-FFF2-40B4-BE49-F238E27FC236}">
                  <a16:creationId xmlns:a16="http://schemas.microsoft.com/office/drawing/2014/main" id="{EB11E0F3-84EC-4338-B800-F56492FDF34A}"/>
                </a:ext>
              </a:extLst>
            </p:cNvPr>
            <p:cNvSpPr/>
            <p:nvPr/>
          </p:nvSpPr>
          <p:spPr bwMode="auto">
            <a:xfrm>
              <a:off x="3083066" y="3660678"/>
              <a:ext cx="1833499" cy="721669"/>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400" dirty="0">
                  <a:solidFill>
                    <a:srgbClr val="004F9A"/>
                  </a:solidFill>
                </a:rPr>
                <a:t>Clonazepam 2 mg </a:t>
              </a:r>
              <a:r>
                <a:rPr lang="pt-BR" sz="1400" dirty="0" err="1">
                  <a:solidFill>
                    <a:srgbClr val="004F9A"/>
                  </a:solidFill>
                </a:rPr>
                <a:t>cmpr</a:t>
              </a:r>
              <a:r>
                <a:rPr lang="pt-BR" sz="1400" dirty="0">
                  <a:solidFill>
                    <a:srgbClr val="004F9A"/>
                  </a:solidFill>
                </a:rPr>
                <a:t> (EMS S.A.)</a:t>
              </a:r>
            </a:p>
          </p:txBody>
        </p:sp>
        <p:cxnSp>
          <p:nvCxnSpPr>
            <p:cNvPr id="8" name="Conector reto 7">
              <a:extLst>
                <a:ext uri="{FF2B5EF4-FFF2-40B4-BE49-F238E27FC236}">
                  <a16:creationId xmlns:a16="http://schemas.microsoft.com/office/drawing/2014/main" id="{CFE6AD90-05F9-4D61-B0D9-6FCB5ABADF5E}"/>
                </a:ext>
              </a:extLst>
            </p:cNvPr>
            <p:cNvCxnSpPr>
              <a:cxnSpLocks/>
              <a:stCxn id="4" idx="2"/>
              <a:endCxn id="3" idx="0"/>
            </p:cNvCxnSpPr>
            <p:nvPr/>
          </p:nvCxnSpPr>
          <p:spPr bwMode="auto">
            <a:xfrm>
              <a:off x="1825766" y="3399834"/>
              <a:ext cx="0" cy="262293"/>
            </a:xfrm>
            <a:prstGeom prst="line">
              <a:avLst/>
            </a:prstGeom>
            <a:ln w="57150">
              <a:solidFill>
                <a:srgbClr val="509D90"/>
              </a:solidFill>
            </a:ln>
          </p:spPr>
          <p:style>
            <a:lnRef idx="1">
              <a:schemeClr val="accent1"/>
            </a:lnRef>
            <a:fillRef idx="0">
              <a:schemeClr val="accent1"/>
            </a:fillRef>
            <a:effectRef idx="0">
              <a:schemeClr val="accent1"/>
            </a:effectRef>
            <a:fontRef idx="minor">
              <a:schemeClr val="tx1"/>
            </a:fontRef>
          </p:style>
        </p:cxnSp>
        <p:cxnSp>
          <p:nvCxnSpPr>
            <p:cNvPr id="9" name="Conector reto 8">
              <a:extLst>
                <a:ext uri="{FF2B5EF4-FFF2-40B4-BE49-F238E27FC236}">
                  <a16:creationId xmlns:a16="http://schemas.microsoft.com/office/drawing/2014/main" id="{342719AC-C2C5-43C2-B18B-9E675E223C68}"/>
                </a:ext>
              </a:extLst>
            </p:cNvPr>
            <p:cNvCxnSpPr>
              <a:cxnSpLocks/>
              <a:stCxn id="3" idx="2"/>
              <a:endCxn id="5" idx="0"/>
            </p:cNvCxnSpPr>
            <p:nvPr/>
          </p:nvCxnSpPr>
          <p:spPr bwMode="auto">
            <a:xfrm>
              <a:off x="1825766" y="4383795"/>
              <a:ext cx="0" cy="224616"/>
            </a:xfrm>
            <a:prstGeom prst="line">
              <a:avLst/>
            </a:prstGeom>
            <a:ln w="57150">
              <a:solidFill>
                <a:srgbClr val="509D90"/>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1B50375A-F719-476D-8D9C-88938CCF22C4}"/>
                </a:ext>
              </a:extLst>
            </p:cNvPr>
            <p:cNvCxnSpPr>
              <a:cxnSpLocks/>
              <a:stCxn id="3" idx="3"/>
              <a:endCxn id="7" idx="1"/>
            </p:cNvCxnSpPr>
            <p:nvPr/>
          </p:nvCxnSpPr>
          <p:spPr bwMode="auto">
            <a:xfrm flipV="1">
              <a:off x="2743255" y="4021512"/>
              <a:ext cx="339811" cy="1450"/>
            </a:xfrm>
            <a:prstGeom prst="line">
              <a:avLst/>
            </a:prstGeom>
            <a:ln w="57150">
              <a:solidFill>
                <a:srgbClr val="509D9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BB78AD2F-30A1-46F1-8F18-C1167A40B5D8}"/>
                </a:ext>
              </a:extLst>
            </p:cNvPr>
            <p:cNvCxnSpPr>
              <a:cxnSpLocks/>
              <a:stCxn id="5" idx="3"/>
              <a:endCxn id="6" idx="1"/>
            </p:cNvCxnSpPr>
            <p:nvPr/>
          </p:nvCxnSpPr>
          <p:spPr bwMode="auto">
            <a:xfrm>
              <a:off x="2743255" y="4969245"/>
              <a:ext cx="339811" cy="0"/>
            </a:xfrm>
            <a:prstGeom prst="line">
              <a:avLst/>
            </a:prstGeom>
            <a:ln w="57150">
              <a:solidFill>
                <a:srgbClr val="509D90"/>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BB0B0E85-C6C6-4A44-AC0A-B9C1D67AD7B2}"/>
                </a:ext>
              </a:extLst>
            </p:cNvPr>
            <p:cNvCxnSpPr>
              <a:cxnSpLocks/>
              <a:stCxn id="7" idx="2"/>
              <a:endCxn id="6" idx="0"/>
            </p:cNvCxnSpPr>
            <p:nvPr/>
          </p:nvCxnSpPr>
          <p:spPr bwMode="auto">
            <a:xfrm>
              <a:off x="3999077" y="4382347"/>
              <a:ext cx="0" cy="226065"/>
            </a:xfrm>
            <a:prstGeom prst="line">
              <a:avLst/>
            </a:prstGeom>
            <a:ln w="57150">
              <a:solidFill>
                <a:srgbClr val="509D90"/>
              </a:solidFill>
            </a:ln>
          </p:spPr>
          <p:style>
            <a:lnRef idx="1">
              <a:schemeClr val="accent1"/>
            </a:lnRef>
            <a:fillRef idx="0">
              <a:schemeClr val="accent1"/>
            </a:fillRef>
            <a:effectRef idx="0">
              <a:schemeClr val="accent1"/>
            </a:effectRef>
            <a:fontRef idx="minor">
              <a:schemeClr val="tx1"/>
            </a:fontRef>
          </p:style>
        </p:cxnSp>
        <p:sp>
          <p:nvSpPr>
            <p:cNvPr id="13" name="CaixaDeTexto 14"/>
            <p:cNvSpPr txBox="1">
              <a:spLocks noChangeArrowheads="1"/>
            </p:cNvSpPr>
            <p:nvPr/>
          </p:nvSpPr>
          <p:spPr bwMode="auto">
            <a:xfrm>
              <a:off x="897409" y="2423118"/>
              <a:ext cx="5357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400" b="1">
                  <a:solidFill>
                    <a:srgbClr val="3F9385"/>
                  </a:solidFill>
                </a:rPr>
                <a:t>VTM</a:t>
              </a:r>
            </a:p>
          </p:txBody>
        </p:sp>
        <p:sp>
          <p:nvSpPr>
            <p:cNvPr id="14" name="CaixaDeTexto 15"/>
            <p:cNvSpPr txBox="1">
              <a:spLocks noChangeArrowheads="1"/>
            </p:cNvSpPr>
            <p:nvPr/>
          </p:nvSpPr>
          <p:spPr bwMode="auto">
            <a:xfrm>
              <a:off x="3082318" y="3397792"/>
              <a:ext cx="5469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400" b="1">
                  <a:solidFill>
                    <a:srgbClr val="3F9385"/>
                  </a:solidFill>
                </a:rPr>
                <a:t>AMP</a:t>
              </a:r>
            </a:p>
          </p:txBody>
        </p:sp>
        <p:sp>
          <p:nvSpPr>
            <p:cNvPr id="15" name="CaixaDeTexto 16"/>
            <p:cNvSpPr txBox="1">
              <a:spLocks noChangeArrowheads="1"/>
            </p:cNvSpPr>
            <p:nvPr/>
          </p:nvSpPr>
          <p:spPr bwMode="auto">
            <a:xfrm>
              <a:off x="877528" y="3408914"/>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400" b="1">
                  <a:solidFill>
                    <a:srgbClr val="3F9385"/>
                  </a:solidFill>
                </a:rPr>
                <a:t>VMP</a:t>
              </a:r>
            </a:p>
          </p:txBody>
        </p:sp>
        <p:sp>
          <p:nvSpPr>
            <p:cNvPr id="16" name="CaixaDeTexto 17"/>
            <p:cNvSpPr txBox="1">
              <a:spLocks noChangeArrowheads="1"/>
            </p:cNvSpPr>
            <p:nvPr/>
          </p:nvSpPr>
          <p:spPr bwMode="auto">
            <a:xfrm>
              <a:off x="856567" y="4360747"/>
              <a:ext cx="6399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400" b="1" dirty="0">
                  <a:solidFill>
                    <a:srgbClr val="3F9385"/>
                  </a:solidFill>
                </a:rPr>
                <a:t>VMPP</a:t>
              </a:r>
            </a:p>
          </p:txBody>
        </p:sp>
        <p:sp>
          <p:nvSpPr>
            <p:cNvPr id="17" name="CaixaDeTexto 18"/>
            <p:cNvSpPr txBox="1">
              <a:spLocks noChangeArrowheads="1"/>
            </p:cNvSpPr>
            <p:nvPr/>
          </p:nvSpPr>
          <p:spPr bwMode="auto">
            <a:xfrm>
              <a:off x="3066750" y="4363936"/>
              <a:ext cx="6431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400" b="1">
                  <a:solidFill>
                    <a:srgbClr val="3F9385"/>
                  </a:solidFill>
                </a:rPr>
                <a:t>AMPP</a:t>
              </a:r>
            </a:p>
          </p:txBody>
        </p:sp>
      </p:grpSp>
      <p:sp>
        <p:nvSpPr>
          <p:cNvPr id="18" name="Elipse 17">
            <a:extLst>
              <a:ext uri="{FF2B5EF4-FFF2-40B4-BE49-F238E27FC236}">
                <a16:creationId xmlns:a16="http://schemas.microsoft.com/office/drawing/2014/main" id="{5B5808C9-BD14-4E0B-933C-ABFAFBBE7573}"/>
              </a:ext>
            </a:extLst>
          </p:cNvPr>
          <p:cNvSpPr/>
          <p:nvPr/>
        </p:nvSpPr>
        <p:spPr bwMode="auto">
          <a:xfrm>
            <a:off x="6003481" y="1583675"/>
            <a:ext cx="1450975" cy="401637"/>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Substância</a:t>
            </a:r>
          </a:p>
        </p:txBody>
      </p:sp>
      <p:cxnSp>
        <p:nvCxnSpPr>
          <p:cNvPr id="19" name="Conector reto 18">
            <a:extLst>
              <a:ext uri="{FF2B5EF4-FFF2-40B4-BE49-F238E27FC236}">
                <a16:creationId xmlns:a16="http://schemas.microsoft.com/office/drawing/2014/main" id="{1CCCD535-FEDD-48A3-8417-85413C278ECF}"/>
              </a:ext>
            </a:extLst>
          </p:cNvPr>
          <p:cNvCxnSpPr>
            <a:cxnSpLocks/>
          </p:cNvCxnSpPr>
          <p:nvPr/>
        </p:nvCxnSpPr>
        <p:spPr>
          <a:xfrm flipH="1">
            <a:off x="5919973" y="2005070"/>
            <a:ext cx="623887" cy="958850"/>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2B89ECBB-4261-4608-98E1-27691B480DED}"/>
              </a:ext>
            </a:extLst>
          </p:cNvPr>
          <p:cNvSpPr/>
          <p:nvPr/>
        </p:nvSpPr>
        <p:spPr bwMode="auto">
          <a:xfrm>
            <a:off x="1181372" y="3099594"/>
            <a:ext cx="1449388" cy="401637"/>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Forma farmacêutica</a:t>
            </a:r>
          </a:p>
        </p:txBody>
      </p:sp>
      <p:sp>
        <p:nvSpPr>
          <p:cNvPr id="21" name="Elipse 20">
            <a:extLst>
              <a:ext uri="{FF2B5EF4-FFF2-40B4-BE49-F238E27FC236}">
                <a16:creationId xmlns:a16="http://schemas.microsoft.com/office/drawing/2014/main" id="{61EC5F8D-AD01-428A-93D5-34B87C5C14D3}"/>
              </a:ext>
            </a:extLst>
          </p:cNvPr>
          <p:cNvSpPr/>
          <p:nvPr/>
        </p:nvSpPr>
        <p:spPr bwMode="auto">
          <a:xfrm>
            <a:off x="1181372" y="3788569"/>
            <a:ext cx="1449388" cy="401637"/>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Controle especial</a:t>
            </a:r>
          </a:p>
        </p:txBody>
      </p:sp>
      <p:sp>
        <p:nvSpPr>
          <p:cNvPr id="22" name="Elipse 21">
            <a:extLst>
              <a:ext uri="{FF2B5EF4-FFF2-40B4-BE49-F238E27FC236}">
                <a16:creationId xmlns:a16="http://schemas.microsoft.com/office/drawing/2014/main" id="{A0570FD2-D5B7-4C99-A7AA-1B4777089AEA}"/>
              </a:ext>
            </a:extLst>
          </p:cNvPr>
          <p:cNvSpPr/>
          <p:nvPr/>
        </p:nvSpPr>
        <p:spPr bwMode="auto">
          <a:xfrm>
            <a:off x="1181372" y="4479131"/>
            <a:ext cx="1449388" cy="401638"/>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Via de </a:t>
            </a:r>
            <a:r>
              <a:rPr lang="pt-BR" sz="1200" b="1" dirty="0" err="1">
                <a:solidFill>
                  <a:schemeClr val="tx1">
                    <a:lumMod val="50000"/>
                  </a:schemeClr>
                </a:solidFill>
              </a:rPr>
              <a:t>adimistração</a:t>
            </a:r>
            <a:endParaRPr lang="pt-BR" sz="1200" b="1" dirty="0">
              <a:solidFill>
                <a:schemeClr val="tx1">
                  <a:lumMod val="50000"/>
                </a:schemeClr>
              </a:solidFill>
            </a:endParaRPr>
          </a:p>
        </p:txBody>
      </p:sp>
      <p:sp>
        <p:nvSpPr>
          <p:cNvPr id="23" name="Elipse 22">
            <a:extLst>
              <a:ext uri="{FF2B5EF4-FFF2-40B4-BE49-F238E27FC236}">
                <a16:creationId xmlns:a16="http://schemas.microsoft.com/office/drawing/2014/main" id="{48B410BA-BF7A-4B01-AA5D-FC0072F7794F}"/>
              </a:ext>
            </a:extLst>
          </p:cNvPr>
          <p:cNvSpPr/>
          <p:nvPr/>
        </p:nvSpPr>
        <p:spPr bwMode="auto">
          <a:xfrm>
            <a:off x="1181372" y="5169694"/>
            <a:ext cx="1449388" cy="400050"/>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Código ATC</a:t>
            </a:r>
          </a:p>
        </p:txBody>
      </p:sp>
      <p:sp>
        <p:nvSpPr>
          <p:cNvPr id="24" name="Elipse 23">
            <a:extLst>
              <a:ext uri="{FF2B5EF4-FFF2-40B4-BE49-F238E27FC236}">
                <a16:creationId xmlns:a16="http://schemas.microsoft.com/office/drawing/2014/main" id="{38DF67BC-09B5-4B9E-882B-7969A1996FD3}"/>
              </a:ext>
            </a:extLst>
          </p:cNvPr>
          <p:cNvSpPr/>
          <p:nvPr/>
        </p:nvSpPr>
        <p:spPr bwMode="auto">
          <a:xfrm>
            <a:off x="9611178" y="3501231"/>
            <a:ext cx="1449388" cy="401637"/>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Registro sanitário</a:t>
            </a:r>
          </a:p>
        </p:txBody>
      </p:sp>
      <p:sp>
        <p:nvSpPr>
          <p:cNvPr id="25" name="Elipse 24">
            <a:extLst>
              <a:ext uri="{FF2B5EF4-FFF2-40B4-BE49-F238E27FC236}">
                <a16:creationId xmlns:a16="http://schemas.microsoft.com/office/drawing/2014/main" id="{B8BC5EEC-D040-496C-BA59-A776746B65B7}"/>
              </a:ext>
            </a:extLst>
          </p:cNvPr>
          <p:cNvSpPr/>
          <p:nvPr/>
        </p:nvSpPr>
        <p:spPr bwMode="auto">
          <a:xfrm>
            <a:off x="9621615" y="4257702"/>
            <a:ext cx="1449388" cy="401638"/>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Fabricante</a:t>
            </a:r>
          </a:p>
        </p:txBody>
      </p:sp>
      <p:sp>
        <p:nvSpPr>
          <p:cNvPr id="26" name="Elipse 25">
            <a:extLst>
              <a:ext uri="{FF2B5EF4-FFF2-40B4-BE49-F238E27FC236}">
                <a16:creationId xmlns:a16="http://schemas.microsoft.com/office/drawing/2014/main" id="{2339CB70-B02E-4FCF-88CB-6FC369A27F66}"/>
              </a:ext>
            </a:extLst>
          </p:cNvPr>
          <p:cNvSpPr/>
          <p:nvPr/>
        </p:nvSpPr>
        <p:spPr bwMode="auto">
          <a:xfrm>
            <a:off x="9621615" y="5064152"/>
            <a:ext cx="1449388" cy="401638"/>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Detentor de registro</a:t>
            </a:r>
          </a:p>
        </p:txBody>
      </p:sp>
      <p:cxnSp>
        <p:nvCxnSpPr>
          <p:cNvPr id="27" name="Conector reto 26">
            <a:extLst>
              <a:ext uri="{FF2B5EF4-FFF2-40B4-BE49-F238E27FC236}">
                <a16:creationId xmlns:a16="http://schemas.microsoft.com/office/drawing/2014/main" id="{479B9D15-6280-41D7-8B2C-13BFF21BB35F}"/>
              </a:ext>
            </a:extLst>
          </p:cNvPr>
          <p:cNvCxnSpPr/>
          <p:nvPr/>
        </p:nvCxnSpPr>
        <p:spPr>
          <a:xfrm>
            <a:off x="2703229" y="3420510"/>
            <a:ext cx="1349276" cy="962215"/>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C8A364C9-0615-4ED5-9EFB-9A383C0980DC}"/>
              </a:ext>
            </a:extLst>
          </p:cNvPr>
          <p:cNvCxnSpPr>
            <a:stCxn id="21" idx="6"/>
            <a:endCxn id="3" idx="1"/>
          </p:cNvCxnSpPr>
          <p:nvPr/>
        </p:nvCxnSpPr>
        <p:spPr>
          <a:xfrm>
            <a:off x="2630760" y="3989388"/>
            <a:ext cx="1433423" cy="467489"/>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C8A364C9-0615-4ED5-9EFB-9A383C0980DC}"/>
              </a:ext>
            </a:extLst>
          </p:cNvPr>
          <p:cNvCxnSpPr/>
          <p:nvPr/>
        </p:nvCxnSpPr>
        <p:spPr>
          <a:xfrm flipV="1">
            <a:off x="2630760" y="4462797"/>
            <a:ext cx="1365325" cy="259192"/>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C8A364C9-0615-4ED5-9EFB-9A383C0980DC}"/>
              </a:ext>
            </a:extLst>
          </p:cNvPr>
          <p:cNvCxnSpPr>
            <a:stCxn id="23" idx="6"/>
          </p:cNvCxnSpPr>
          <p:nvPr/>
        </p:nvCxnSpPr>
        <p:spPr>
          <a:xfrm flipV="1">
            <a:off x="2630760" y="4583545"/>
            <a:ext cx="1377860" cy="786174"/>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C8A364C9-0615-4ED5-9EFB-9A383C0980DC}"/>
              </a:ext>
            </a:extLst>
          </p:cNvPr>
          <p:cNvCxnSpPr>
            <a:endCxn id="26" idx="2"/>
          </p:cNvCxnSpPr>
          <p:nvPr/>
        </p:nvCxnSpPr>
        <p:spPr>
          <a:xfrm>
            <a:off x="8370255" y="4635031"/>
            <a:ext cx="1251360" cy="629940"/>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C8A364C9-0615-4ED5-9EFB-9A383C0980DC}"/>
              </a:ext>
            </a:extLst>
          </p:cNvPr>
          <p:cNvCxnSpPr>
            <a:endCxn id="25" idx="2"/>
          </p:cNvCxnSpPr>
          <p:nvPr/>
        </p:nvCxnSpPr>
        <p:spPr>
          <a:xfrm>
            <a:off x="8452829" y="4455289"/>
            <a:ext cx="1168786" cy="3232"/>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8A364C9-0615-4ED5-9EFB-9A383C0980DC}"/>
              </a:ext>
            </a:extLst>
          </p:cNvPr>
          <p:cNvCxnSpPr>
            <a:endCxn id="24" idx="2"/>
          </p:cNvCxnSpPr>
          <p:nvPr/>
        </p:nvCxnSpPr>
        <p:spPr>
          <a:xfrm flipV="1">
            <a:off x="8371070" y="3702050"/>
            <a:ext cx="1240108" cy="555652"/>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sp>
        <p:nvSpPr>
          <p:cNvPr id="66" name="Title 1"/>
          <p:cNvSpPr>
            <a:spLocks noGrp="1"/>
          </p:cNvSpPr>
          <p:nvPr/>
        </p:nvSpPr>
        <p:spPr>
          <a:xfrm>
            <a:off x="675500" y="145281"/>
            <a:ext cx="9669227" cy="1325563"/>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pt-BR" sz="2400" dirty="0"/>
              <a:t>Conceitos da OBM</a:t>
            </a:r>
            <a:endParaRPr lang="en-US" sz="2400" kern="1200" dirty="0"/>
          </a:p>
        </p:txBody>
      </p:sp>
    </p:spTree>
    <p:extLst>
      <p:ext uri="{BB962C8B-B14F-4D97-AF65-F5344CB8AC3E}">
        <p14:creationId xmlns:p14="http://schemas.microsoft.com/office/powerpoint/2010/main" val="295854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9114-BB95-4778-BD77-3E75C4D49F40}"/>
              </a:ext>
            </a:extLst>
          </p:cNvPr>
          <p:cNvSpPr>
            <a:spLocks noGrp="1"/>
          </p:cNvSpPr>
          <p:nvPr>
            <p:ph type="title"/>
          </p:nvPr>
        </p:nvSpPr>
        <p:spPr/>
        <p:txBody>
          <a:bodyPr/>
          <a:lstStyle/>
          <a:p>
            <a:r>
              <a:rPr lang="en-BR" dirty="0"/>
              <a:t>Indicador OBM</a:t>
            </a:r>
          </a:p>
        </p:txBody>
      </p:sp>
      <p:sp>
        <p:nvSpPr>
          <p:cNvPr id="3" name="Content Placeholder 2">
            <a:extLst>
              <a:ext uri="{FF2B5EF4-FFF2-40B4-BE49-F238E27FC236}">
                <a16:creationId xmlns:a16="http://schemas.microsoft.com/office/drawing/2014/main" id="{6AB2313F-E577-60A4-4E2A-12DB3110BD5E}"/>
              </a:ext>
            </a:extLst>
          </p:cNvPr>
          <p:cNvSpPr>
            <a:spLocks noGrp="1"/>
          </p:cNvSpPr>
          <p:nvPr>
            <p:ph idx="1"/>
          </p:nvPr>
        </p:nvSpPr>
        <p:spPr/>
        <p:txBody>
          <a:bodyPr/>
          <a:lstStyle/>
          <a:p>
            <a:r>
              <a:rPr lang="pt-BR" sz="2800" dirty="0"/>
              <a:t>Atualizar a OBM com o elenco de medicamentos da lista Hórus e respectivos produtos medicinais conforme base da CMED atualizada até maio/23 </a:t>
            </a:r>
          </a:p>
          <a:p>
            <a:pPr lvl="1"/>
            <a:r>
              <a:rPr lang="pt-BR" dirty="0"/>
              <a:t>100% </a:t>
            </a:r>
            <a:r>
              <a:rPr lang="pt-BR" dirty="0" err="1"/>
              <a:t>VMPs</a:t>
            </a:r>
            <a:r>
              <a:rPr lang="pt-BR" dirty="0"/>
              <a:t> (Produto Medicinal Virtual da Lista Hórus) incluídos</a:t>
            </a:r>
          </a:p>
          <a:p>
            <a:pPr lvl="1"/>
            <a:r>
              <a:rPr lang="pt-BR" dirty="0"/>
              <a:t>100% </a:t>
            </a:r>
            <a:r>
              <a:rPr lang="pt-BR" dirty="0" err="1"/>
              <a:t>VMPPs</a:t>
            </a:r>
            <a:r>
              <a:rPr lang="pt-BR" dirty="0"/>
              <a:t> (Produto Medicinal Virtual com apresentação) da Lista Hórus incluídos</a:t>
            </a:r>
          </a:p>
          <a:p>
            <a:pPr lvl="1"/>
            <a:r>
              <a:rPr lang="pt-BR" dirty="0"/>
              <a:t>100% </a:t>
            </a:r>
            <a:r>
              <a:rPr lang="pt-BR" dirty="0" err="1"/>
              <a:t>AMPs</a:t>
            </a:r>
            <a:r>
              <a:rPr lang="pt-BR" dirty="0"/>
              <a:t> (Produto Medicinal Comercial) oriundos da Lista Hórus incluídos</a:t>
            </a:r>
          </a:p>
          <a:p>
            <a:pPr lvl="1"/>
            <a:r>
              <a:rPr lang="pt-BR" dirty="0" err="1"/>
              <a:t>AMPPs</a:t>
            </a:r>
            <a:r>
              <a:rPr lang="pt-BR" dirty="0"/>
              <a:t> (Produto Medicinal Comercial com apresentação</a:t>
            </a:r>
          </a:p>
          <a:p>
            <a:pPr lvl="2"/>
            <a:r>
              <a:rPr lang="pt-BR" dirty="0"/>
              <a:t>100% d</a:t>
            </a:r>
            <a:r>
              <a:rPr lang="pt-BR" dirty="0">
                <a:solidFill>
                  <a:schemeClr val="bg2">
                    <a:lumMod val="10000"/>
                  </a:schemeClr>
                </a:solidFill>
              </a:rPr>
              <a:t>os medicamentos compostos e injetáveis </a:t>
            </a:r>
            <a:r>
              <a:rPr lang="pt-BR" dirty="0"/>
              <a:t>oriundos da Lista Hórus incluídos</a:t>
            </a:r>
          </a:p>
          <a:p>
            <a:pPr lvl="2"/>
            <a:r>
              <a:rPr lang="pt-BR" dirty="0"/>
              <a:t>MS está finalizando a inclusão  dos </a:t>
            </a:r>
            <a:r>
              <a:rPr lang="pt-BR" dirty="0" err="1"/>
              <a:t>monosubstâncias</a:t>
            </a:r>
            <a:r>
              <a:rPr lang="pt-BR" dirty="0"/>
              <a:t> via oral</a:t>
            </a:r>
            <a:endParaRPr lang="en-BR" dirty="0"/>
          </a:p>
        </p:txBody>
      </p:sp>
    </p:spTree>
    <p:extLst>
      <p:ext uri="{BB962C8B-B14F-4D97-AF65-F5344CB8AC3E}">
        <p14:creationId xmlns:p14="http://schemas.microsoft.com/office/powerpoint/2010/main" val="726555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9F74-965E-65D4-9C49-5A9AE0873038}"/>
              </a:ext>
            </a:extLst>
          </p:cNvPr>
          <p:cNvSpPr>
            <a:spLocks noGrp="1"/>
          </p:cNvSpPr>
          <p:nvPr>
            <p:ph type="title"/>
          </p:nvPr>
        </p:nvSpPr>
        <p:spPr>
          <a:xfrm>
            <a:off x="838200" y="365125"/>
            <a:ext cx="10515600" cy="662781"/>
          </a:xfrm>
        </p:spPr>
        <p:txBody>
          <a:bodyPr>
            <a:normAutofit fontScale="90000"/>
          </a:bodyPr>
          <a:lstStyle/>
          <a:p>
            <a:r>
              <a:rPr lang="en-BR" dirty="0"/>
              <a:t>Arquitetura proposta / casos de uso</a:t>
            </a:r>
          </a:p>
        </p:txBody>
      </p:sp>
      <p:pic>
        <p:nvPicPr>
          <p:cNvPr id="5" name="Content Placeholder 4" descr="A diagram of a software company&#10;&#10;Description automatically generated">
            <a:extLst>
              <a:ext uri="{FF2B5EF4-FFF2-40B4-BE49-F238E27FC236}">
                <a16:creationId xmlns:a16="http://schemas.microsoft.com/office/drawing/2014/main" id="{8468067A-AA4D-066D-E9AF-A21C2BFEDB0F}"/>
              </a:ext>
            </a:extLst>
          </p:cNvPr>
          <p:cNvPicPr>
            <a:picLocks noGrp="1" noChangeAspect="1"/>
          </p:cNvPicPr>
          <p:nvPr>
            <p:ph idx="1"/>
          </p:nvPr>
        </p:nvPicPr>
        <p:blipFill>
          <a:blip r:embed="rId3"/>
          <a:stretch>
            <a:fillRect/>
          </a:stretch>
        </p:blipFill>
        <p:spPr>
          <a:xfrm>
            <a:off x="982638" y="1027906"/>
            <a:ext cx="8985769" cy="5712997"/>
          </a:xfrm>
        </p:spPr>
      </p:pic>
    </p:spTree>
    <p:extLst>
      <p:ext uri="{BB962C8B-B14F-4D97-AF65-F5344CB8AC3E}">
        <p14:creationId xmlns:p14="http://schemas.microsoft.com/office/powerpoint/2010/main" val="793612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DA54-9018-FBF3-DDDF-BEA42F4A8AFF}"/>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084FE1A2-1B3E-944A-47DD-01A5D955AF0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8CB6B3E-8157-084A-A1FE-6102D27EA7B0}"/>
              </a:ext>
            </a:extLst>
          </p:cNvPr>
          <p:cNvPicPr>
            <a:picLocks noChangeAspect="1"/>
          </p:cNvPicPr>
          <p:nvPr/>
        </p:nvPicPr>
        <p:blipFill>
          <a:blip r:embed="rId2"/>
          <a:stretch>
            <a:fillRect/>
          </a:stretch>
        </p:blipFill>
        <p:spPr>
          <a:xfrm>
            <a:off x="1105469" y="277911"/>
            <a:ext cx="10372467" cy="6073200"/>
          </a:xfrm>
          <a:prstGeom prst="rect">
            <a:avLst/>
          </a:prstGeom>
        </p:spPr>
      </p:pic>
      <p:sp>
        <p:nvSpPr>
          <p:cNvPr id="5" name="Left Arrow 4">
            <a:extLst>
              <a:ext uri="{FF2B5EF4-FFF2-40B4-BE49-F238E27FC236}">
                <a16:creationId xmlns:a16="http://schemas.microsoft.com/office/drawing/2014/main" id="{A400B96F-2816-A35A-55BF-8766B0C52C71}"/>
              </a:ext>
            </a:extLst>
          </p:cNvPr>
          <p:cNvSpPr/>
          <p:nvPr/>
        </p:nvSpPr>
        <p:spPr>
          <a:xfrm>
            <a:off x="10849970" y="2429301"/>
            <a:ext cx="1023582" cy="532263"/>
          </a:xfrm>
          <a:prstGeom prst="lef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7" name="TextBox 6">
            <a:extLst>
              <a:ext uri="{FF2B5EF4-FFF2-40B4-BE49-F238E27FC236}">
                <a16:creationId xmlns:a16="http://schemas.microsoft.com/office/drawing/2014/main" id="{204418CA-7D7B-FC77-3CAA-E08D0BC204DF}"/>
              </a:ext>
            </a:extLst>
          </p:cNvPr>
          <p:cNvSpPr txBox="1"/>
          <p:nvPr/>
        </p:nvSpPr>
        <p:spPr>
          <a:xfrm>
            <a:off x="3803374" y="6376925"/>
            <a:ext cx="4174604" cy="369332"/>
          </a:xfrm>
          <a:prstGeom prst="rect">
            <a:avLst/>
          </a:prstGeom>
          <a:noFill/>
        </p:spPr>
        <p:txBody>
          <a:bodyPr wrap="none" rtlCol="0">
            <a:spAutoFit/>
          </a:bodyPr>
          <a:lstStyle/>
          <a:p>
            <a:r>
              <a:rPr lang="en-BR" dirty="0"/>
              <a:t>São Paulo, 12 a 14 de novembro de 2023</a:t>
            </a:r>
          </a:p>
        </p:txBody>
      </p:sp>
      <p:sp>
        <p:nvSpPr>
          <p:cNvPr id="8" name="Left Arrow 7">
            <a:extLst>
              <a:ext uri="{FF2B5EF4-FFF2-40B4-BE49-F238E27FC236}">
                <a16:creationId xmlns:a16="http://schemas.microsoft.com/office/drawing/2014/main" id="{3B06C0F6-B09C-5686-655A-F46524205FB2}"/>
              </a:ext>
            </a:extLst>
          </p:cNvPr>
          <p:cNvSpPr/>
          <p:nvPr/>
        </p:nvSpPr>
        <p:spPr>
          <a:xfrm>
            <a:off x="10759831" y="3983305"/>
            <a:ext cx="1023582" cy="532263"/>
          </a:xfrm>
          <a:prstGeom prst="lef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Tree>
    <p:extLst>
      <p:ext uri="{BB962C8B-B14F-4D97-AF65-F5344CB8AC3E}">
        <p14:creationId xmlns:p14="http://schemas.microsoft.com/office/powerpoint/2010/main" val="2929511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F18E-D8F5-091C-A8E7-4D45342F8197}"/>
              </a:ext>
            </a:extLst>
          </p:cNvPr>
          <p:cNvSpPr>
            <a:spLocks noGrp="1"/>
          </p:cNvSpPr>
          <p:nvPr>
            <p:ph type="title"/>
          </p:nvPr>
        </p:nvSpPr>
        <p:spPr/>
        <p:txBody>
          <a:bodyPr/>
          <a:lstStyle/>
          <a:p>
            <a:endParaRPr lang="en-BR" dirty="0"/>
          </a:p>
        </p:txBody>
      </p:sp>
      <p:sp>
        <p:nvSpPr>
          <p:cNvPr id="3" name="Content Placeholder 2">
            <a:extLst>
              <a:ext uri="{FF2B5EF4-FFF2-40B4-BE49-F238E27FC236}">
                <a16:creationId xmlns:a16="http://schemas.microsoft.com/office/drawing/2014/main" id="{73A98C85-7622-8E6D-663C-B5506C67A298}"/>
              </a:ext>
            </a:extLst>
          </p:cNvPr>
          <p:cNvSpPr>
            <a:spLocks noGrp="1"/>
          </p:cNvSpPr>
          <p:nvPr>
            <p:ph idx="1"/>
          </p:nvPr>
        </p:nvSpPr>
        <p:spPr/>
        <p:txBody>
          <a:bodyPr/>
          <a:lstStyle/>
          <a:p>
            <a:endParaRPr lang="en-BR" dirty="0"/>
          </a:p>
        </p:txBody>
      </p:sp>
      <p:pic>
        <p:nvPicPr>
          <p:cNvPr id="4" name="Picture 3">
            <a:extLst>
              <a:ext uri="{FF2B5EF4-FFF2-40B4-BE49-F238E27FC236}">
                <a16:creationId xmlns:a16="http://schemas.microsoft.com/office/drawing/2014/main" id="{53655C76-ED04-03AF-D45C-58F9C5C2AE6F}"/>
              </a:ext>
            </a:extLst>
          </p:cNvPr>
          <p:cNvPicPr>
            <a:picLocks noChangeAspect="1"/>
          </p:cNvPicPr>
          <p:nvPr/>
        </p:nvPicPr>
        <p:blipFill>
          <a:blip r:embed="rId2"/>
          <a:stretch>
            <a:fillRect/>
          </a:stretch>
        </p:blipFill>
        <p:spPr>
          <a:xfrm>
            <a:off x="0" y="0"/>
            <a:ext cx="6369567" cy="6858000"/>
          </a:xfrm>
          <a:prstGeom prst="rect">
            <a:avLst/>
          </a:prstGeom>
        </p:spPr>
      </p:pic>
      <p:pic>
        <p:nvPicPr>
          <p:cNvPr id="5" name="Picture 4">
            <a:extLst>
              <a:ext uri="{FF2B5EF4-FFF2-40B4-BE49-F238E27FC236}">
                <a16:creationId xmlns:a16="http://schemas.microsoft.com/office/drawing/2014/main" id="{DF6AFDD5-EB0E-3CBA-A324-AA375D23CFF6}"/>
              </a:ext>
            </a:extLst>
          </p:cNvPr>
          <p:cNvPicPr>
            <a:picLocks noChangeAspect="1"/>
          </p:cNvPicPr>
          <p:nvPr/>
        </p:nvPicPr>
        <p:blipFill>
          <a:blip r:embed="rId3"/>
          <a:stretch>
            <a:fillRect/>
          </a:stretch>
        </p:blipFill>
        <p:spPr>
          <a:xfrm>
            <a:off x="5693116" y="0"/>
            <a:ext cx="5821114" cy="6858000"/>
          </a:xfrm>
          <a:prstGeom prst="rect">
            <a:avLst/>
          </a:prstGeom>
        </p:spPr>
      </p:pic>
    </p:spTree>
    <p:extLst>
      <p:ext uri="{BB962C8B-B14F-4D97-AF65-F5344CB8AC3E}">
        <p14:creationId xmlns:p14="http://schemas.microsoft.com/office/powerpoint/2010/main" val="2316982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A7C5B-6059-4DF5-FC1F-384AF6D8AB71}"/>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F821EAA0-D2F5-82BF-8B5E-F9C7B4034A49}"/>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9D71AD5-1DCD-42FA-75F2-6A2F8A40F1A9}"/>
              </a:ext>
            </a:extLst>
          </p:cNvPr>
          <p:cNvPicPr>
            <a:picLocks noChangeAspect="1"/>
          </p:cNvPicPr>
          <p:nvPr/>
        </p:nvPicPr>
        <p:blipFill>
          <a:blip r:embed="rId2"/>
          <a:stretch>
            <a:fillRect/>
          </a:stretch>
        </p:blipFill>
        <p:spPr>
          <a:xfrm>
            <a:off x="195942" y="783415"/>
            <a:ext cx="7772400" cy="5291169"/>
          </a:xfrm>
          <a:prstGeom prst="rect">
            <a:avLst/>
          </a:prstGeom>
        </p:spPr>
      </p:pic>
      <p:sp>
        <p:nvSpPr>
          <p:cNvPr id="5" name="TextBox 4">
            <a:extLst>
              <a:ext uri="{FF2B5EF4-FFF2-40B4-BE49-F238E27FC236}">
                <a16:creationId xmlns:a16="http://schemas.microsoft.com/office/drawing/2014/main" id="{D88568A6-DB5F-228E-A818-E1F750D7625D}"/>
              </a:ext>
            </a:extLst>
          </p:cNvPr>
          <p:cNvSpPr txBox="1"/>
          <p:nvPr/>
        </p:nvSpPr>
        <p:spPr>
          <a:xfrm>
            <a:off x="8066313" y="1032555"/>
            <a:ext cx="3189515" cy="2308324"/>
          </a:xfrm>
          <a:prstGeom prst="rect">
            <a:avLst/>
          </a:prstGeom>
          <a:noFill/>
        </p:spPr>
        <p:txBody>
          <a:bodyPr wrap="square" rtlCol="0">
            <a:spAutoFit/>
          </a:bodyPr>
          <a:lstStyle/>
          <a:p>
            <a:r>
              <a:rPr lang="en-BR" dirty="0"/>
              <a:t>Brasil participou de dois tracks:</a:t>
            </a:r>
          </a:p>
          <a:p>
            <a:r>
              <a:rPr lang="en-BR" dirty="0"/>
              <a:t>1 – IPS</a:t>
            </a:r>
          </a:p>
          <a:p>
            <a:r>
              <a:rPr lang="en-BR" dirty="0"/>
              <a:t>2 -  Certificado de Vacina DDCC (WHO)</a:t>
            </a:r>
          </a:p>
          <a:p>
            <a:endParaRPr lang="en-BR" dirty="0"/>
          </a:p>
          <a:p>
            <a:r>
              <a:rPr lang="en-US" dirty="0"/>
              <a:t>R</a:t>
            </a:r>
            <a:r>
              <a:rPr lang="en-BR" dirty="0"/>
              <a:t>ecebeu prêmio destaque pela participação nestes dois tracks</a:t>
            </a:r>
          </a:p>
          <a:p>
            <a:endParaRPr lang="en-BR" dirty="0"/>
          </a:p>
        </p:txBody>
      </p:sp>
    </p:spTree>
    <p:extLst>
      <p:ext uri="{BB962C8B-B14F-4D97-AF65-F5344CB8AC3E}">
        <p14:creationId xmlns:p14="http://schemas.microsoft.com/office/powerpoint/2010/main" val="3070932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phone&#10;&#10;Description automatically generated">
            <a:extLst>
              <a:ext uri="{FF2B5EF4-FFF2-40B4-BE49-F238E27FC236}">
                <a16:creationId xmlns:a16="http://schemas.microsoft.com/office/drawing/2014/main" id="{BB98ABF8-9EC6-867D-51DE-98C03338BA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12750"/>
            <a:ext cx="2814939" cy="4351338"/>
          </a:xfrm>
        </p:spPr>
      </p:pic>
      <p:pic>
        <p:nvPicPr>
          <p:cNvPr id="6" name="Picture 5">
            <a:extLst>
              <a:ext uri="{FF2B5EF4-FFF2-40B4-BE49-F238E27FC236}">
                <a16:creationId xmlns:a16="http://schemas.microsoft.com/office/drawing/2014/main" id="{60A64464-2DB3-203B-82AB-5EE57B2293AE}"/>
              </a:ext>
            </a:extLst>
          </p:cNvPr>
          <p:cNvPicPr>
            <a:picLocks noChangeAspect="1"/>
          </p:cNvPicPr>
          <p:nvPr/>
        </p:nvPicPr>
        <p:blipFill>
          <a:blip r:embed="rId3"/>
          <a:stretch>
            <a:fillRect/>
          </a:stretch>
        </p:blipFill>
        <p:spPr>
          <a:xfrm>
            <a:off x="0" y="0"/>
            <a:ext cx="7543800" cy="825500"/>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851E9277-2027-7CB8-BEEE-0DBCD4581E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6424" y="825500"/>
            <a:ext cx="3060264" cy="3938588"/>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48A2258-9877-6F65-EF62-3020158B62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3776" y="825500"/>
            <a:ext cx="4241800" cy="2095500"/>
          </a:xfrm>
          <a:prstGeom prst="rect">
            <a:avLst/>
          </a:prstGeom>
        </p:spPr>
      </p:pic>
      <p:pic>
        <p:nvPicPr>
          <p:cNvPr id="18" name="Picture 17" descr="A screenshot of a chat&#10;&#10;Description automatically generated">
            <a:extLst>
              <a:ext uri="{FF2B5EF4-FFF2-40B4-BE49-F238E27FC236}">
                <a16:creationId xmlns:a16="http://schemas.microsoft.com/office/drawing/2014/main" id="{F86BEAB0-2B9A-D06F-F816-3F6DA036C9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158" y="4250645"/>
            <a:ext cx="5556794" cy="2495006"/>
          </a:xfrm>
          <a:prstGeom prst="rect">
            <a:avLst/>
          </a:prstGeom>
        </p:spPr>
      </p:pic>
      <p:pic>
        <p:nvPicPr>
          <p:cNvPr id="22" name="Picture 21">
            <a:extLst>
              <a:ext uri="{FF2B5EF4-FFF2-40B4-BE49-F238E27FC236}">
                <a16:creationId xmlns:a16="http://schemas.microsoft.com/office/drawing/2014/main" id="{D038EA00-52FB-4868-915A-1256F750135D}"/>
              </a:ext>
            </a:extLst>
          </p:cNvPr>
          <p:cNvPicPr>
            <a:picLocks noChangeAspect="1"/>
          </p:cNvPicPr>
          <p:nvPr/>
        </p:nvPicPr>
        <p:blipFill>
          <a:blip r:embed="rId7"/>
          <a:stretch>
            <a:fillRect/>
          </a:stretch>
        </p:blipFill>
        <p:spPr>
          <a:xfrm>
            <a:off x="7720437" y="2768011"/>
            <a:ext cx="4241800" cy="558800"/>
          </a:xfrm>
          <a:prstGeom prst="rect">
            <a:avLst/>
          </a:prstGeom>
        </p:spPr>
      </p:pic>
      <p:pic>
        <p:nvPicPr>
          <p:cNvPr id="14" name="Picture 13" descr="A screenshot of a phone&#10;&#10;Description automatically generated">
            <a:extLst>
              <a:ext uri="{FF2B5EF4-FFF2-40B4-BE49-F238E27FC236}">
                <a16:creationId xmlns:a16="http://schemas.microsoft.com/office/drawing/2014/main" id="{149EC9F8-55DD-C19A-903B-CD8987BF6A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78688" y="2768011"/>
            <a:ext cx="3047009" cy="4050937"/>
          </a:xfrm>
          <a:prstGeom prst="rect">
            <a:avLst/>
          </a:prstGeom>
        </p:spPr>
      </p:pic>
      <p:pic>
        <p:nvPicPr>
          <p:cNvPr id="23" name="Picture 22">
            <a:extLst>
              <a:ext uri="{FF2B5EF4-FFF2-40B4-BE49-F238E27FC236}">
                <a16:creationId xmlns:a16="http://schemas.microsoft.com/office/drawing/2014/main" id="{DE165C56-805F-7EAF-6048-6F16EDB6F340}"/>
              </a:ext>
            </a:extLst>
          </p:cNvPr>
          <p:cNvPicPr>
            <a:picLocks noChangeAspect="1"/>
          </p:cNvPicPr>
          <p:nvPr/>
        </p:nvPicPr>
        <p:blipFill>
          <a:blip r:embed="rId9"/>
          <a:stretch>
            <a:fillRect/>
          </a:stretch>
        </p:blipFill>
        <p:spPr>
          <a:xfrm>
            <a:off x="7925697" y="3422650"/>
            <a:ext cx="4241800" cy="647700"/>
          </a:xfrm>
          <a:prstGeom prst="rect">
            <a:avLst/>
          </a:prstGeom>
        </p:spPr>
      </p:pic>
    </p:spTree>
    <p:extLst>
      <p:ext uri="{BB962C8B-B14F-4D97-AF65-F5344CB8AC3E}">
        <p14:creationId xmlns:p14="http://schemas.microsoft.com/office/powerpoint/2010/main" val="1221569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49534-7A88-CBF7-697F-1FBE1B97DC63}"/>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F8057FD6-C280-8C95-B76C-4A5771717605}"/>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08A1728C-2F2E-8B93-CB05-645BDF707EBA}"/>
              </a:ext>
            </a:extLst>
          </p:cNvPr>
          <p:cNvPicPr>
            <a:picLocks noChangeAspect="1"/>
          </p:cNvPicPr>
          <p:nvPr/>
        </p:nvPicPr>
        <p:blipFill>
          <a:blip r:embed="rId2"/>
          <a:stretch>
            <a:fillRect/>
          </a:stretch>
        </p:blipFill>
        <p:spPr>
          <a:xfrm>
            <a:off x="616131" y="365125"/>
            <a:ext cx="7772400" cy="5154328"/>
          </a:xfrm>
          <a:prstGeom prst="rect">
            <a:avLst/>
          </a:prstGeom>
        </p:spPr>
      </p:pic>
      <p:sp>
        <p:nvSpPr>
          <p:cNvPr id="6" name="TextBox 5">
            <a:extLst>
              <a:ext uri="{FF2B5EF4-FFF2-40B4-BE49-F238E27FC236}">
                <a16:creationId xmlns:a16="http://schemas.microsoft.com/office/drawing/2014/main" id="{00DA4C3B-C82D-97B2-7351-0A4AF33B3670}"/>
              </a:ext>
            </a:extLst>
          </p:cNvPr>
          <p:cNvSpPr txBox="1"/>
          <p:nvPr/>
        </p:nvSpPr>
        <p:spPr>
          <a:xfrm>
            <a:off x="1182188" y="6127234"/>
            <a:ext cx="6100354" cy="369332"/>
          </a:xfrm>
          <a:prstGeom prst="rect">
            <a:avLst/>
          </a:prstGeom>
          <a:noFill/>
        </p:spPr>
        <p:txBody>
          <a:bodyPr wrap="square">
            <a:spAutoFit/>
          </a:bodyPr>
          <a:lstStyle/>
          <a:p>
            <a:r>
              <a:rPr lang="en-BR" dirty="0">
                <a:hlinkClick r:id="rId3"/>
              </a:rPr>
              <a:t>https://ips-brasil.web.app</a:t>
            </a:r>
            <a:endParaRPr lang="en-BR" dirty="0"/>
          </a:p>
        </p:txBody>
      </p:sp>
      <p:pic>
        <p:nvPicPr>
          <p:cNvPr id="7" name="Picture 6">
            <a:extLst>
              <a:ext uri="{FF2B5EF4-FFF2-40B4-BE49-F238E27FC236}">
                <a16:creationId xmlns:a16="http://schemas.microsoft.com/office/drawing/2014/main" id="{D1863878-67A5-E7D0-CA79-593428EFECD2}"/>
              </a:ext>
            </a:extLst>
          </p:cNvPr>
          <p:cNvPicPr>
            <a:picLocks noChangeAspect="1"/>
          </p:cNvPicPr>
          <p:nvPr/>
        </p:nvPicPr>
        <p:blipFill>
          <a:blip r:embed="rId4"/>
          <a:stretch>
            <a:fillRect/>
          </a:stretch>
        </p:blipFill>
        <p:spPr>
          <a:xfrm>
            <a:off x="3581400" y="185631"/>
            <a:ext cx="7772400" cy="5154328"/>
          </a:xfrm>
          <a:prstGeom prst="rect">
            <a:avLst/>
          </a:prstGeom>
        </p:spPr>
      </p:pic>
      <p:pic>
        <p:nvPicPr>
          <p:cNvPr id="8" name="Picture 7">
            <a:extLst>
              <a:ext uri="{FF2B5EF4-FFF2-40B4-BE49-F238E27FC236}">
                <a16:creationId xmlns:a16="http://schemas.microsoft.com/office/drawing/2014/main" id="{EC966E1E-D1FA-A305-7159-53932513E81B}"/>
              </a:ext>
            </a:extLst>
          </p:cNvPr>
          <p:cNvPicPr>
            <a:picLocks noChangeAspect="1"/>
          </p:cNvPicPr>
          <p:nvPr/>
        </p:nvPicPr>
        <p:blipFill>
          <a:blip r:embed="rId5"/>
          <a:stretch>
            <a:fillRect/>
          </a:stretch>
        </p:blipFill>
        <p:spPr>
          <a:xfrm>
            <a:off x="3193869" y="1529277"/>
            <a:ext cx="7772400" cy="5154328"/>
          </a:xfrm>
          <a:prstGeom prst="rect">
            <a:avLst/>
          </a:prstGeom>
        </p:spPr>
      </p:pic>
    </p:spTree>
    <p:extLst>
      <p:ext uri="{BB962C8B-B14F-4D97-AF65-F5344CB8AC3E}">
        <p14:creationId xmlns:p14="http://schemas.microsoft.com/office/powerpoint/2010/main" val="124042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6505-B7A5-6E26-0278-991FBBA10310}"/>
              </a:ext>
            </a:extLst>
          </p:cNvPr>
          <p:cNvSpPr>
            <a:spLocks noGrp="1"/>
          </p:cNvSpPr>
          <p:nvPr>
            <p:ph type="title"/>
          </p:nvPr>
        </p:nvSpPr>
        <p:spPr>
          <a:xfrm>
            <a:off x="2833254" y="268143"/>
            <a:ext cx="8679873" cy="1325563"/>
          </a:xfrm>
        </p:spPr>
        <p:txBody>
          <a:bodyPr>
            <a:normAutofit/>
          </a:bodyPr>
          <a:lstStyle/>
          <a:p>
            <a:r>
              <a:rPr lang="en-BR" dirty="0"/>
              <a:t>Contribuições do Projeto IPS para Governança de Dados na RNDS</a:t>
            </a:r>
          </a:p>
        </p:txBody>
      </p:sp>
      <p:sp>
        <p:nvSpPr>
          <p:cNvPr id="3" name="Content Placeholder 2">
            <a:extLst>
              <a:ext uri="{FF2B5EF4-FFF2-40B4-BE49-F238E27FC236}">
                <a16:creationId xmlns:a16="http://schemas.microsoft.com/office/drawing/2014/main" id="{155844BD-96A0-056A-9052-0EDBB29183F7}"/>
              </a:ext>
            </a:extLst>
          </p:cNvPr>
          <p:cNvSpPr>
            <a:spLocks noGrp="1"/>
          </p:cNvSpPr>
          <p:nvPr>
            <p:ph idx="1"/>
          </p:nvPr>
        </p:nvSpPr>
        <p:spPr/>
        <p:txBody>
          <a:bodyPr>
            <a:normAutofit lnSpcReduction="10000"/>
          </a:bodyPr>
          <a:lstStyle/>
          <a:p>
            <a:r>
              <a:rPr lang="en-BR" dirty="0"/>
              <a:t>Estruturação</a:t>
            </a:r>
            <a:r>
              <a:rPr lang="pt-BR" dirty="0"/>
              <a:t> </a:t>
            </a:r>
            <a:r>
              <a:rPr lang="en-BR" dirty="0"/>
              <a:t>de um Repositório Semântico de Saúde Digital para o Brasil compatível com o padrão CTS – Common Terminology Services (HL7)</a:t>
            </a:r>
          </a:p>
          <a:p>
            <a:pPr lvl="1"/>
            <a:r>
              <a:rPr lang="en-US" dirty="0"/>
              <a:t>R</a:t>
            </a:r>
            <a:r>
              <a:rPr lang="en-BR" dirty="0"/>
              <a:t>epositório com todas as terminologias utilizadas no IPS nacionais e internacionais (pode e deve ser estendido para todas as terminologias do SUS)</a:t>
            </a:r>
          </a:p>
          <a:p>
            <a:pPr lvl="1"/>
            <a:r>
              <a:rPr lang="en-BR" b="1" dirty="0"/>
              <a:t>Integrado com repositório </a:t>
            </a:r>
            <a:r>
              <a:rPr lang="pt-BR" b="1" dirty="0"/>
              <a:t>clínico</a:t>
            </a:r>
            <a:r>
              <a:rPr lang="en-BR" b="1" dirty="0"/>
              <a:t> </a:t>
            </a:r>
            <a:r>
              <a:rPr lang="pt-BR" b="1" dirty="0"/>
              <a:t>em FHIR e seus </a:t>
            </a:r>
            <a:r>
              <a:rPr lang="en-BR" b="1" dirty="0"/>
              <a:t>CodeSystems (Dicionários), ValueSets (</a:t>
            </a:r>
            <a:r>
              <a:rPr lang="pt-BR" b="1" dirty="0"/>
              <a:t>Vocabulários</a:t>
            </a:r>
            <a:r>
              <a:rPr lang="en-BR" b="1" dirty="0"/>
              <a:t>), ConceptMaps (Mapeamentos terminológicos c</a:t>
            </a:r>
            <a:r>
              <a:rPr lang="pt-BR" b="1" dirty="0"/>
              <a:t>onforme</a:t>
            </a:r>
            <a:r>
              <a:rPr lang="en-BR" b="1" dirty="0"/>
              <a:t> ISO</a:t>
            </a:r>
            <a:r>
              <a:rPr lang="pt-BR" b="1" dirty="0"/>
              <a:t>/T</a:t>
            </a:r>
            <a:r>
              <a:rPr lang="en-BR" b="1" dirty="0"/>
              <a:t>S 12300</a:t>
            </a:r>
            <a:r>
              <a:rPr lang="pt-BR" b="1" dirty="0"/>
              <a:t>)</a:t>
            </a:r>
            <a:endParaRPr lang="en-BR" b="1" dirty="0"/>
          </a:p>
          <a:p>
            <a:pPr lvl="1"/>
            <a:r>
              <a:rPr lang="en-BR" dirty="0"/>
              <a:t>Disponibiliza APIs para consulta de termos (look</a:t>
            </a:r>
            <a:r>
              <a:rPr lang="pt-BR" dirty="0"/>
              <a:t>u</a:t>
            </a:r>
            <a:r>
              <a:rPr lang="en-BR" dirty="0"/>
              <a:t>p</a:t>
            </a:r>
            <a:r>
              <a:rPr lang="pt-BR" dirty="0"/>
              <a:t>)</a:t>
            </a:r>
            <a:r>
              <a:rPr lang="en-BR" dirty="0"/>
              <a:t>, tradução de termos (translate)</a:t>
            </a:r>
            <a:r>
              <a:rPr lang="pt-BR" dirty="0"/>
              <a:t> e </a:t>
            </a:r>
            <a:r>
              <a:rPr lang="en-BR" b="1" dirty="0"/>
              <a:t>expansão de </a:t>
            </a:r>
            <a:r>
              <a:rPr lang="pt-BR" b="1" dirty="0"/>
              <a:t>vocabulários </a:t>
            </a:r>
            <a:r>
              <a:rPr lang="en-BR" b="1" dirty="0"/>
              <a:t>(utilizada pelo GI para fins de validação semântica</a:t>
            </a:r>
            <a:r>
              <a:rPr lang="pt-BR" b="1" dirty="0"/>
              <a:t> de um domínio específico)</a:t>
            </a:r>
            <a:r>
              <a:rPr lang="en-BR" b="1" dirty="0"/>
              <a:t>, </a:t>
            </a:r>
            <a:r>
              <a:rPr lang="en-BR" dirty="0"/>
              <a:t> </a:t>
            </a:r>
            <a:r>
              <a:rPr lang="pt-BR" dirty="0"/>
              <a:t>além de </a:t>
            </a:r>
            <a:r>
              <a:rPr lang="en-BR" dirty="0"/>
              <a:t>download das terminologias em formatos de planilhas como CSVs</a:t>
            </a:r>
            <a:endParaRPr lang="en-BR" b="1" dirty="0"/>
          </a:p>
        </p:txBody>
      </p:sp>
    </p:spTree>
    <p:extLst>
      <p:ext uri="{BB962C8B-B14F-4D97-AF65-F5344CB8AC3E}">
        <p14:creationId xmlns:p14="http://schemas.microsoft.com/office/powerpoint/2010/main" val="4187570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AC69-9DFF-6490-CC7C-A3F3CAF1FA2D}"/>
              </a:ext>
            </a:extLst>
          </p:cNvPr>
          <p:cNvSpPr>
            <a:spLocks noGrp="1"/>
          </p:cNvSpPr>
          <p:nvPr>
            <p:ph type="title"/>
          </p:nvPr>
        </p:nvSpPr>
        <p:spPr>
          <a:xfrm>
            <a:off x="2029691" y="295852"/>
            <a:ext cx="9525000" cy="1325563"/>
          </a:xfrm>
        </p:spPr>
        <p:txBody>
          <a:bodyPr/>
          <a:lstStyle/>
          <a:p>
            <a:r>
              <a:rPr lang="en-BR" dirty="0"/>
              <a:t>A importância de incorporar um Serviço de Terminologia no MS</a:t>
            </a:r>
          </a:p>
        </p:txBody>
      </p:sp>
      <p:sp>
        <p:nvSpPr>
          <p:cNvPr id="3" name="Content Placeholder 2">
            <a:extLst>
              <a:ext uri="{FF2B5EF4-FFF2-40B4-BE49-F238E27FC236}">
                <a16:creationId xmlns:a16="http://schemas.microsoft.com/office/drawing/2014/main" id="{EA98E4F4-EF97-814F-3AFF-6EB7F1B7C474}"/>
              </a:ext>
            </a:extLst>
          </p:cNvPr>
          <p:cNvSpPr>
            <a:spLocks noGrp="1"/>
          </p:cNvSpPr>
          <p:nvPr>
            <p:ph idx="1"/>
          </p:nvPr>
        </p:nvSpPr>
        <p:spPr/>
        <p:txBody>
          <a:bodyPr>
            <a:normAutofit fontScale="92500" lnSpcReduction="20000"/>
          </a:bodyPr>
          <a:lstStyle/>
          <a:p>
            <a:r>
              <a:rPr lang="en-BR" dirty="0"/>
              <a:t>Existem vários modelos de informação definidos, ainda sem modelo computacional;</a:t>
            </a:r>
          </a:p>
          <a:p>
            <a:r>
              <a:rPr lang="en-BR" dirty="0"/>
              <a:t>Hoje as terminologias são mantidas por meio de processos artensanais e isolados e há necessidade de governança através de ferramentas e sistemas;</a:t>
            </a:r>
          </a:p>
          <a:p>
            <a:r>
              <a:rPr lang="en-BR" dirty="0"/>
              <a:t>Identificar todas as terminologias utilizadas nos modelos atuais  e incorporá-las num sistema de gestão de terminologias  (CTS);</a:t>
            </a:r>
          </a:p>
          <a:p>
            <a:r>
              <a:rPr lang="en-BR" dirty="0"/>
              <a:t>Identificar os gestores de cada dicionário para que eles se apropriem e garantam por meio de ferramentas a curadoria e sindicância dos seus dicionários;</a:t>
            </a:r>
          </a:p>
          <a:p>
            <a:r>
              <a:rPr lang="en-BR" dirty="0"/>
              <a:t>Subcomitê de Gestão de Terminologias junto ao CGSD trabalhando alinhado com subcomitê de modelos de informação</a:t>
            </a:r>
            <a:r>
              <a:rPr lang="pt-BR" dirty="0"/>
              <a:t>.</a:t>
            </a:r>
            <a:endParaRPr lang="en-BR" dirty="0"/>
          </a:p>
        </p:txBody>
      </p:sp>
    </p:spTree>
    <p:extLst>
      <p:ext uri="{BB962C8B-B14F-4D97-AF65-F5344CB8AC3E}">
        <p14:creationId xmlns:p14="http://schemas.microsoft.com/office/powerpoint/2010/main" val="2869769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A78096-92B4-1078-B56F-4A3AA522C43C}"/>
              </a:ext>
            </a:extLst>
          </p:cNvPr>
          <p:cNvSpPr>
            <a:spLocks noGrp="1"/>
          </p:cNvSpPr>
          <p:nvPr>
            <p:ph type="title"/>
          </p:nvPr>
        </p:nvSpPr>
        <p:spPr>
          <a:xfrm>
            <a:off x="2551387" y="133897"/>
            <a:ext cx="10515600" cy="1325563"/>
          </a:xfrm>
        </p:spPr>
        <p:txBody>
          <a:bodyPr>
            <a:normAutofit/>
          </a:bodyPr>
          <a:lstStyle/>
          <a:p>
            <a:r>
              <a:rPr lang="en-BR" dirty="0"/>
              <a:t>A história do Sumário Internacional do Paciente</a:t>
            </a:r>
          </a:p>
        </p:txBody>
      </p:sp>
      <p:sp>
        <p:nvSpPr>
          <p:cNvPr id="5" name="Content Placeholder 4">
            <a:extLst>
              <a:ext uri="{FF2B5EF4-FFF2-40B4-BE49-F238E27FC236}">
                <a16:creationId xmlns:a16="http://schemas.microsoft.com/office/drawing/2014/main" id="{2F068FF1-4822-33EC-2026-A91E54E7F92D}"/>
              </a:ext>
            </a:extLst>
          </p:cNvPr>
          <p:cNvSpPr>
            <a:spLocks noGrp="1"/>
          </p:cNvSpPr>
          <p:nvPr>
            <p:ph idx="1"/>
          </p:nvPr>
        </p:nvSpPr>
        <p:spPr>
          <a:xfrm>
            <a:off x="691056" y="2506662"/>
            <a:ext cx="10515600" cy="4351338"/>
          </a:xfrm>
        </p:spPr>
        <p:txBody>
          <a:bodyPr>
            <a:normAutofit/>
          </a:bodyPr>
          <a:lstStyle/>
          <a:p>
            <a:r>
              <a:rPr lang="en-BR" sz="3200" dirty="0"/>
              <a:t>Em junho de 2021, os países membros do G7 assinaram a declaração de Oxford, se comprometendo a adotar o IPS como padrão de troca de informação em saúde entre os países.  A iniciativa do G7 foi estendida para o G20 e o primeiro piloto de implantação global do IPS tem como foco o bloco de imunização COVID com a emissão do certificado internacional de imunização COVID-19.</a:t>
            </a:r>
          </a:p>
        </p:txBody>
      </p:sp>
    </p:spTree>
    <p:extLst>
      <p:ext uri="{BB962C8B-B14F-4D97-AF65-F5344CB8AC3E}">
        <p14:creationId xmlns:p14="http://schemas.microsoft.com/office/powerpoint/2010/main" val="566459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8C364-3DC1-7EE8-4726-F27ABB46FFFF}"/>
              </a:ext>
            </a:extLst>
          </p:cNvPr>
          <p:cNvSpPr>
            <a:spLocks noGrp="1"/>
          </p:cNvSpPr>
          <p:nvPr>
            <p:ph type="title"/>
          </p:nvPr>
        </p:nvSpPr>
        <p:spPr>
          <a:xfrm>
            <a:off x="2417618" y="268143"/>
            <a:ext cx="10515600" cy="1325563"/>
          </a:xfrm>
        </p:spPr>
        <p:txBody>
          <a:bodyPr/>
          <a:lstStyle/>
          <a:p>
            <a:r>
              <a:rPr lang="en-BR" dirty="0"/>
              <a:t>Importância do GI IPS Brasil para RNDS</a:t>
            </a:r>
          </a:p>
        </p:txBody>
      </p:sp>
      <p:sp>
        <p:nvSpPr>
          <p:cNvPr id="3" name="Content Placeholder 2">
            <a:extLst>
              <a:ext uri="{FF2B5EF4-FFF2-40B4-BE49-F238E27FC236}">
                <a16:creationId xmlns:a16="http://schemas.microsoft.com/office/drawing/2014/main" id="{B5A89BEE-1591-860F-8400-253BAFE7BB16}"/>
              </a:ext>
            </a:extLst>
          </p:cNvPr>
          <p:cNvSpPr>
            <a:spLocks noGrp="1"/>
          </p:cNvSpPr>
          <p:nvPr>
            <p:ph idx="1"/>
          </p:nvPr>
        </p:nvSpPr>
        <p:spPr/>
        <p:txBody>
          <a:bodyPr>
            <a:normAutofit lnSpcReduction="10000"/>
          </a:bodyPr>
          <a:lstStyle/>
          <a:p>
            <a:r>
              <a:rPr lang="en-US" dirty="0"/>
              <a:t>O</a:t>
            </a:r>
            <a:r>
              <a:rPr lang="en-BR" dirty="0"/>
              <a:t> GI IPS Brasil:</a:t>
            </a:r>
          </a:p>
          <a:p>
            <a:pPr lvl="1"/>
            <a:r>
              <a:rPr lang="pt-BR" dirty="0"/>
              <a:t>Caso de uso m</a:t>
            </a:r>
            <a:r>
              <a:rPr lang="en-BR" dirty="0"/>
              <a:t>inimalista; </a:t>
            </a:r>
          </a:p>
          <a:p>
            <a:pPr lvl="1"/>
            <a:r>
              <a:rPr lang="pt-BR" dirty="0"/>
              <a:t>A</a:t>
            </a:r>
            <a:r>
              <a:rPr lang="en-BR" dirty="0"/>
              <a:t>gnóstico à especialidades;</a:t>
            </a:r>
          </a:p>
          <a:p>
            <a:pPr lvl="1"/>
            <a:r>
              <a:rPr lang="pt-BR" dirty="0"/>
              <a:t>E</a:t>
            </a:r>
            <a:r>
              <a:rPr lang="en-BR" dirty="0"/>
              <a:t>xtensível;</a:t>
            </a:r>
          </a:p>
          <a:p>
            <a:pPr lvl="1"/>
            <a:r>
              <a:rPr lang="pt-BR" dirty="0"/>
              <a:t>S</a:t>
            </a:r>
            <a:r>
              <a:rPr lang="en-BR" dirty="0"/>
              <a:t>egue o modelo </a:t>
            </a:r>
            <a:r>
              <a:rPr lang="pt-BR" dirty="0"/>
              <a:t>do sumário internacional do paciente (IPS)</a:t>
            </a:r>
            <a:r>
              <a:rPr lang="en-BR" dirty="0"/>
              <a:t>;</a:t>
            </a:r>
          </a:p>
          <a:p>
            <a:pPr lvl="1"/>
            <a:r>
              <a:rPr lang="en-US" dirty="0" err="1"/>
              <a:t>Estruturante</a:t>
            </a:r>
            <a:r>
              <a:rPr lang="en-US" dirty="0"/>
              <a:t> </a:t>
            </a:r>
            <a:r>
              <a:rPr lang="en-US" dirty="0" err="1"/>
              <a:t>na</a:t>
            </a:r>
            <a:r>
              <a:rPr lang="en-US" dirty="0"/>
              <a:t> </a:t>
            </a:r>
            <a:r>
              <a:rPr lang="en-US" dirty="0" err="1"/>
              <a:t>medida</a:t>
            </a:r>
            <a:r>
              <a:rPr lang="en-US" dirty="0"/>
              <a:t> que define identificadores de </a:t>
            </a:r>
            <a:r>
              <a:rPr lang="en-US" dirty="0" err="1"/>
              <a:t>indivíduos</a:t>
            </a:r>
            <a:r>
              <a:rPr lang="en-US" dirty="0"/>
              <a:t> e </a:t>
            </a:r>
            <a:r>
              <a:rPr lang="en-US" dirty="0" err="1"/>
              <a:t>organizações</a:t>
            </a:r>
            <a:r>
              <a:rPr lang="en-US" dirty="0"/>
              <a:t>, </a:t>
            </a:r>
            <a:r>
              <a:rPr lang="en-US" dirty="0" err="1"/>
              <a:t>dicionários</a:t>
            </a:r>
            <a:r>
              <a:rPr lang="en-US" dirty="0"/>
              <a:t> e  </a:t>
            </a:r>
            <a:r>
              <a:rPr lang="en-US" dirty="0" err="1"/>
              <a:t>vocabulários</a:t>
            </a:r>
            <a:r>
              <a:rPr lang="en-US" dirty="0"/>
              <a:t> nacionais e m</a:t>
            </a:r>
            <a:r>
              <a:rPr lang="en-BR" dirty="0"/>
              <a:t>apeamentos;</a:t>
            </a:r>
          </a:p>
          <a:p>
            <a:pPr lvl="1"/>
            <a:r>
              <a:rPr lang="en-BR" dirty="0"/>
              <a:t>O GI IPS Brasil poderá ser utilizado como o GI Nacional aberto e extensível, aderente ao FHIR R4 (</a:t>
            </a:r>
            <a:r>
              <a:rPr lang="pt-BR" dirty="0"/>
              <a:t>seguindo o </a:t>
            </a:r>
            <a:r>
              <a:rPr lang="en-BR" dirty="0"/>
              <a:t>exemplo</a:t>
            </a:r>
            <a:r>
              <a:rPr lang="pt-BR" dirty="0"/>
              <a:t> do</a:t>
            </a:r>
            <a:r>
              <a:rPr lang="en-BR" dirty="0"/>
              <a:t> Canadá);</a:t>
            </a:r>
          </a:p>
          <a:p>
            <a:pPr lvl="1"/>
            <a:r>
              <a:rPr lang="en-BR" b="1" dirty="0"/>
              <a:t>Estruturante para a interoperabilidade em âmbito nacional ( </a:t>
            </a:r>
            <a:r>
              <a:rPr lang="en-BR" dirty="0"/>
              <a:t>por exemlo Guia ANS </a:t>
            </a:r>
            <a:r>
              <a:rPr lang="en-US" dirty="0"/>
              <a:t>(do </a:t>
            </a:r>
            <a:r>
              <a:rPr lang="en-US" dirty="0" err="1"/>
              <a:t>Projeto</a:t>
            </a:r>
            <a:r>
              <a:rPr lang="en-US" dirty="0"/>
              <a:t> de </a:t>
            </a:r>
            <a:r>
              <a:rPr lang="en-US" dirty="0" err="1"/>
              <a:t>Padronização</a:t>
            </a:r>
            <a:r>
              <a:rPr lang="en-US" dirty="0"/>
              <a:t> e </a:t>
            </a:r>
            <a:r>
              <a:rPr lang="en-US" dirty="0" err="1"/>
              <a:t>Qualificação</a:t>
            </a:r>
            <a:r>
              <a:rPr lang="en-US" dirty="0"/>
              <a:t> dos Dados </a:t>
            </a:r>
            <a:r>
              <a:rPr lang="en-US" dirty="0" err="1"/>
              <a:t>Assistenciais</a:t>
            </a:r>
            <a:r>
              <a:rPr lang="en-US" dirty="0"/>
              <a:t> da </a:t>
            </a:r>
            <a:r>
              <a:rPr lang="en-US" dirty="0" err="1"/>
              <a:t>Saúde</a:t>
            </a:r>
            <a:r>
              <a:rPr lang="en-US" dirty="0"/>
              <a:t> </a:t>
            </a:r>
            <a:r>
              <a:rPr lang="en-US" dirty="0" err="1"/>
              <a:t>Suplementar</a:t>
            </a:r>
            <a:r>
              <a:rPr lang="en-US" dirty="0"/>
              <a:t> (PQDAS) </a:t>
            </a:r>
            <a:endParaRPr lang="en-BR" dirty="0"/>
          </a:p>
        </p:txBody>
      </p:sp>
    </p:spTree>
    <p:extLst>
      <p:ext uri="{BB962C8B-B14F-4D97-AF65-F5344CB8AC3E}">
        <p14:creationId xmlns:p14="http://schemas.microsoft.com/office/powerpoint/2010/main" val="2993671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E2910-F68F-AFB3-F44D-C45BAEDF1520}"/>
              </a:ext>
            </a:extLst>
          </p:cNvPr>
          <p:cNvSpPr>
            <a:spLocks noGrp="1"/>
          </p:cNvSpPr>
          <p:nvPr>
            <p:ph type="title"/>
          </p:nvPr>
        </p:nvSpPr>
        <p:spPr>
          <a:xfrm>
            <a:off x="2542309" y="281998"/>
            <a:ext cx="10515600" cy="1325563"/>
          </a:xfrm>
        </p:spPr>
        <p:txBody>
          <a:bodyPr/>
          <a:lstStyle/>
          <a:p>
            <a:r>
              <a:rPr lang="en-BR" dirty="0"/>
              <a:t>Próximos passos</a:t>
            </a:r>
          </a:p>
        </p:txBody>
      </p:sp>
      <p:sp>
        <p:nvSpPr>
          <p:cNvPr id="3" name="Content Placeholder 2">
            <a:extLst>
              <a:ext uri="{FF2B5EF4-FFF2-40B4-BE49-F238E27FC236}">
                <a16:creationId xmlns:a16="http://schemas.microsoft.com/office/drawing/2014/main" id="{A9091201-3DE8-6911-8418-A8C59B2461DD}"/>
              </a:ext>
            </a:extLst>
          </p:cNvPr>
          <p:cNvSpPr>
            <a:spLocks noGrp="1"/>
          </p:cNvSpPr>
          <p:nvPr>
            <p:ph idx="1"/>
          </p:nvPr>
        </p:nvSpPr>
        <p:spPr/>
        <p:txBody>
          <a:bodyPr/>
          <a:lstStyle/>
          <a:p>
            <a:r>
              <a:rPr lang="en-BR" dirty="0"/>
              <a:t>Estender o IPS Brasil para as demais seções do Sumário</a:t>
            </a:r>
          </a:p>
          <a:p>
            <a:r>
              <a:rPr lang="en-BR" dirty="0"/>
              <a:t> Contribuir com a comunidade internacional na definição do bloco de história social incluindo os  Determinantes Sociais de Saúde </a:t>
            </a:r>
          </a:p>
          <a:p>
            <a:r>
              <a:rPr lang="en-BR" dirty="0"/>
              <a:t>Apoiar o MS na construção dos artefatos de informação em computacionais das seções adicionais do Sumário e na atualização da OBM</a:t>
            </a:r>
          </a:p>
          <a:p>
            <a:r>
              <a:rPr lang="en-BR" dirty="0"/>
              <a:t>Criar ambientes de testes para uso do serviço de terminologia OCL e do GI IPS – B</a:t>
            </a:r>
            <a:r>
              <a:rPr lang="en-US" dirty="0"/>
              <a:t>r</a:t>
            </a:r>
            <a:r>
              <a:rPr lang="en-BR" dirty="0"/>
              <a:t>asil Core.</a:t>
            </a:r>
          </a:p>
          <a:p>
            <a:pPr marL="0" indent="0">
              <a:buNone/>
            </a:pPr>
            <a:endParaRPr lang="en-BR" dirty="0"/>
          </a:p>
        </p:txBody>
      </p:sp>
    </p:spTree>
    <p:extLst>
      <p:ext uri="{BB962C8B-B14F-4D97-AF65-F5344CB8AC3E}">
        <p14:creationId xmlns:p14="http://schemas.microsoft.com/office/powerpoint/2010/main" val="3344369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6" name="Title 1"/>
          <p:cNvSpPr>
            <a:spLocks noGrp="1"/>
          </p:cNvSpPr>
          <p:nvPr>
            <p:ph type="title"/>
          </p:nvPr>
        </p:nvSpPr>
        <p:spPr/>
        <p:txBody>
          <a:bodyPr/>
          <a:lstStyle/>
          <a:p>
            <a:r>
              <a:rPr lang="en-US" altLang="pt-BR" dirty="0">
                <a:latin typeface="Arial" charset="0"/>
              </a:rPr>
              <a:t> </a:t>
            </a:r>
          </a:p>
        </p:txBody>
      </p:sp>
      <p:sp>
        <p:nvSpPr>
          <p:cNvPr id="4" name="Content Placeholder 3">
            <a:extLst>
              <a:ext uri="{FF2B5EF4-FFF2-40B4-BE49-F238E27FC236}">
                <a16:creationId xmlns:a16="http://schemas.microsoft.com/office/drawing/2014/main" id="{4FADEDC3-9EDB-5655-F521-7804CBB00A60}"/>
              </a:ext>
            </a:extLst>
          </p:cNvPr>
          <p:cNvSpPr>
            <a:spLocks noGrp="1"/>
          </p:cNvSpPr>
          <p:nvPr>
            <p:ph idx="1"/>
          </p:nvPr>
        </p:nvSpPr>
        <p:spPr/>
        <p:txBody>
          <a:bodyPr>
            <a:normAutofit fontScale="92500" lnSpcReduction="10000"/>
          </a:bodyPr>
          <a:lstStyle/>
          <a:p>
            <a:r>
              <a:rPr lang="en-US" dirty="0"/>
              <a:t>O </a:t>
            </a:r>
            <a:r>
              <a:rPr lang="en-US" dirty="0" err="1"/>
              <a:t>Sumário</a:t>
            </a:r>
            <a:r>
              <a:rPr lang="en-US" dirty="0"/>
              <a:t> </a:t>
            </a:r>
            <a:r>
              <a:rPr lang="en-US" dirty="0" err="1"/>
              <a:t>Internacional</a:t>
            </a:r>
            <a:r>
              <a:rPr lang="en-US" dirty="0"/>
              <a:t> do </a:t>
            </a:r>
            <a:r>
              <a:rPr lang="en-US" dirty="0" err="1"/>
              <a:t>Paciente</a:t>
            </a:r>
            <a:r>
              <a:rPr lang="en-US" dirty="0"/>
              <a:t> </a:t>
            </a:r>
            <a:r>
              <a:rPr lang="en-US" dirty="0" err="1"/>
              <a:t>poderia</a:t>
            </a:r>
            <a:r>
              <a:rPr lang="en-US" dirty="0"/>
              <a:t> ser </a:t>
            </a:r>
            <a:r>
              <a:rPr lang="en-US" dirty="0" err="1"/>
              <a:t>adotado</a:t>
            </a:r>
            <a:r>
              <a:rPr lang="en-US" dirty="0"/>
              <a:t> com o </a:t>
            </a:r>
            <a:r>
              <a:rPr lang="en-US" dirty="0" err="1"/>
              <a:t>padrão</a:t>
            </a:r>
            <a:r>
              <a:rPr lang="en-US" dirty="0"/>
              <a:t> </a:t>
            </a:r>
            <a:r>
              <a:rPr lang="en-US" dirty="0" err="1"/>
              <a:t>nacional</a:t>
            </a:r>
            <a:r>
              <a:rPr lang="en-US" dirty="0"/>
              <a:t> de  </a:t>
            </a:r>
            <a:r>
              <a:rPr lang="en-US" dirty="0" err="1"/>
              <a:t>interoperabilidade</a:t>
            </a:r>
            <a:r>
              <a:rPr lang="en-US" dirty="0"/>
              <a:t> para </a:t>
            </a:r>
            <a:r>
              <a:rPr lang="en-US" dirty="0" err="1"/>
              <a:t>viabilizar</a:t>
            </a:r>
            <a:r>
              <a:rPr lang="en-US" dirty="0"/>
              <a:t> a </a:t>
            </a:r>
            <a:r>
              <a:rPr lang="en-US" dirty="0" err="1"/>
              <a:t>continuidade</a:t>
            </a:r>
            <a:r>
              <a:rPr lang="en-US" dirty="0"/>
              <a:t> de </a:t>
            </a:r>
            <a:r>
              <a:rPr lang="en-US" dirty="0" err="1"/>
              <a:t>cuidado</a:t>
            </a:r>
            <a:r>
              <a:rPr lang="en-US" dirty="0"/>
              <a:t>;</a:t>
            </a:r>
          </a:p>
          <a:p>
            <a:r>
              <a:rPr lang="en-US" dirty="0"/>
              <a:t>A </a:t>
            </a:r>
            <a:r>
              <a:rPr lang="en-US" dirty="0" err="1"/>
              <a:t>adoção</a:t>
            </a:r>
            <a:r>
              <a:rPr lang="en-US" dirty="0"/>
              <a:t> do IPS </a:t>
            </a:r>
            <a:r>
              <a:rPr lang="en-US" dirty="0" err="1"/>
              <a:t>Brasil</a:t>
            </a:r>
            <a:r>
              <a:rPr lang="en-US" dirty="0"/>
              <a:t>  </a:t>
            </a:r>
            <a:r>
              <a:rPr lang="en-US" dirty="0" err="1"/>
              <a:t>como</a:t>
            </a:r>
            <a:r>
              <a:rPr lang="en-US" dirty="0"/>
              <a:t> o Guia Nacional  </a:t>
            </a:r>
            <a:r>
              <a:rPr lang="en-US" dirty="0" err="1"/>
              <a:t>habilita</a:t>
            </a:r>
            <a:r>
              <a:rPr lang="en-US" dirty="0"/>
              <a:t> a </a:t>
            </a:r>
            <a:r>
              <a:rPr lang="en-US" dirty="0" err="1"/>
              <a:t>criação</a:t>
            </a:r>
            <a:r>
              <a:rPr lang="en-US" dirty="0"/>
              <a:t> de guias </a:t>
            </a:r>
            <a:r>
              <a:rPr lang="en-US" dirty="0" err="1"/>
              <a:t>regionais</a:t>
            </a:r>
            <a:r>
              <a:rPr lang="en-US" dirty="0"/>
              <a:t> e de </a:t>
            </a:r>
            <a:r>
              <a:rPr lang="en-US" dirty="0" err="1"/>
              <a:t>caso</a:t>
            </a:r>
            <a:r>
              <a:rPr lang="en-US" dirty="0"/>
              <a:t> de </a:t>
            </a:r>
            <a:r>
              <a:rPr lang="en-US" dirty="0" err="1"/>
              <a:t>uso</a:t>
            </a:r>
            <a:r>
              <a:rPr lang="en-US" dirty="0"/>
              <a:t> </a:t>
            </a:r>
            <a:r>
              <a:rPr lang="en-US" dirty="0" err="1"/>
              <a:t>específico</a:t>
            </a:r>
            <a:r>
              <a:rPr lang="en-US" dirty="0"/>
              <a:t>, </a:t>
            </a:r>
            <a:r>
              <a:rPr lang="en-US" dirty="0" err="1"/>
              <a:t>como</a:t>
            </a:r>
            <a:r>
              <a:rPr lang="en-US" dirty="0"/>
              <a:t>: EBSERH, ANS, etc. Ainda assim, </a:t>
            </a:r>
            <a:r>
              <a:rPr lang="en-US" dirty="0" err="1"/>
              <a:t>mantém</a:t>
            </a:r>
            <a:r>
              <a:rPr lang="en-US" dirty="0"/>
              <a:t> </a:t>
            </a:r>
            <a:r>
              <a:rPr lang="en-US" dirty="0" err="1"/>
              <a:t>similaridades</a:t>
            </a:r>
            <a:r>
              <a:rPr lang="en-US" dirty="0"/>
              <a:t> entre </a:t>
            </a:r>
            <a:r>
              <a:rPr lang="en-US" dirty="0" err="1"/>
              <a:t>os</a:t>
            </a:r>
            <a:r>
              <a:rPr lang="en-US" dirty="0"/>
              <a:t> guias que </a:t>
            </a:r>
            <a:r>
              <a:rPr lang="en-US" dirty="0" err="1"/>
              <a:t>sejam</a:t>
            </a:r>
            <a:r>
              <a:rPr lang="en-US" dirty="0"/>
              <a:t> </a:t>
            </a:r>
            <a:r>
              <a:rPr lang="en-US" dirty="0" err="1"/>
              <a:t>comuns</a:t>
            </a:r>
            <a:r>
              <a:rPr lang="en-US" dirty="0"/>
              <a:t> à saúde </a:t>
            </a:r>
            <a:r>
              <a:rPr lang="en-US" dirty="0" err="1"/>
              <a:t>em</a:t>
            </a:r>
            <a:r>
              <a:rPr lang="en-US" dirty="0"/>
              <a:t> </a:t>
            </a:r>
            <a:r>
              <a:rPr lang="en-US" dirty="0" err="1"/>
              <a:t>território</a:t>
            </a:r>
            <a:r>
              <a:rPr lang="en-US" dirty="0"/>
              <a:t> </a:t>
            </a:r>
            <a:r>
              <a:rPr lang="en-US" dirty="0" err="1"/>
              <a:t>nacional</a:t>
            </a:r>
            <a:r>
              <a:rPr lang="en-US" dirty="0"/>
              <a:t>;</a:t>
            </a:r>
          </a:p>
          <a:p>
            <a:r>
              <a:rPr lang="en-US" dirty="0"/>
              <a:t>O IPS </a:t>
            </a:r>
            <a:r>
              <a:rPr lang="en-US" dirty="0" err="1"/>
              <a:t>empodera</a:t>
            </a:r>
            <a:r>
              <a:rPr lang="en-US" dirty="0"/>
              <a:t> o </a:t>
            </a:r>
            <a:r>
              <a:rPr lang="en-US" dirty="0" err="1"/>
              <a:t>cidadão</a:t>
            </a:r>
            <a:r>
              <a:rPr lang="en-US" dirty="0"/>
              <a:t> o </a:t>
            </a:r>
            <a:r>
              <a:rPr lang="en-US" dirty="0" err="1"/>
              <a:t>colocando</a:t>
            </a:r>
            <a:r>
              <a:rPr lang="en-US" dirty="0"/>
              <a:t> </a:t>
            </a:r>
            <a:r>
              <a:rPr lang="en-US" dirty="0" err="1"/>
              <a:t>como</a:t>
            </a:r>
            <a:r>
              <a:rPr lang="en-US" dirty="0"/>
              <a:t> </a:t>
            </a:r>
            <a:r>
              <a:rPr lang="en-US" dirty="0" err="1"/>
              <a:t>protagonista</a:t>
            </a:r>
            <a:r>
              <a:rPr lang="en-US" dirty="0"/>
              <a:t> de </a:t>
            </a:r>
            <a:r>
              <a:rPr lang="en-US" dirty="0" err="1"/>
              <a:t>seus</a:t>
            </a:r>
            <a:r>
              <a:rPr lang="en-US" dirty="0"/>
              <a:t> dados de </a:t>
            </a:r>
            <a:r>
              <a:rPr lang="en-US" dirty="0" err="1"/>
              <a:t>saúde</a:t>
            </a:r>
            <a:r>
              <a:rPr lang="en-US" dirty="0"/>
              <a:t> e com </a:t>
            </a:r>
            <a:r>
              <a:rPr lang="en-US" dirty="0" err="1"/>
              <a:t>quem</a:t>
            </a:r>
            <a:r>
              <a:rPr lang="en-US" dirty="0"/>
              <a:t> </a:t>
            </a:r>
            <a:r>
              <a:rPr lang="en-US" dirty="0" err="1"/>
              <a:t>deseja</a:t>
            </a:r>
            <a:r>
              <a:rPr lang="en-US" dirty="0"/>
              <a:t> </a:t>
            </a:r>
            <a:r>
              <a:rPr lang="en-US" dirty="0" err="1"/>
              <a:t>compartilhar</a:t>
            </a:r>
            <a:r>
              <a:rPr lang="en-US" dirty="0"/>
              <a:t> </a:t>
            </a:r>
            <a:r>
              <a:rPr lang="en-US" dirty="0" err="1"/>
              <a:t>os</a:t>
            </a:r>
            <a:r>
              <a:rPr lang="en-US" dirty="0"/>
              <a:t> </a:t>
            </a:r>
            <a:r>
              <a:rPr lang="en-US" dirty="0" err="1"/>
              <a:t>mesmos</a:t>
            </a:r>
            <a:r>
              <a:rPr lang="en-US"/>
              <a:t>;</a:t>
            </a:r>
            <a:endParaRPr lang="en-US" dirty="0"/>
          </a:p>
          <a:p>
            <a:r>
              <a:rPr lang="en-US" b="1" dirty="0" err="1"/>
              <a:t>Agradecimentos</a:t>
            </a:r>
            <a:r>
              <a:rPr lang="en-US" b="1" dirty="0"/>
              <a:t> a </a:t>
            </a:r>
            <a:r>
              <a:rPr lang="en-US" b="1" dirty="0" err="1"/>
              <a:t>equipe</a:t>
            </a:r>
            <a:r>
              <a:rPr lang="en-US" b="1" dirty="0"/>
              <a:t> </a:t>
            </a:r>
            <a:r>
              <a:rPr lang="en-US" b="1" dirty="0" err="1"/>
              <a:t>técnica</a:t>
            </a:r>
            <a:r>
              <a:rPr lang="en-US" b="1" dirty="0"/>
              <a:t> da </a:t>
            </a:r>
            <a:r>
              <a:rPr lang="en-US" b="1" dirty="0" err="1"/>
              <a:t>Coordenação</a:t>
            </a:r>
            <a:r>
              <a:rPr lang="en-US" b="1" dirty="0"/>
              <a:t> </a:t>
            </a:r>
            <a:r>
              <a:rPr lang="en-US" b="1" dirty="0" err="1"/>
              <a:t>Geral</a:t>
            </a:r>
            <a:r>
              <a:rPr lang="en-US" b="1" dirty="0"/>
              <a:t> de </a:t>
            </a:r>
            <a:r>
              <a:rPr lang="en-US" b="1" dirty="0" err="1"/>
              <a:t>Inovação</a:t>
            </a:r>
            <a:r>
              <a:rPr lang="en-US" b="1" dirty="0"/>
              <a:t> e </a:t>
            </a:r>
            <a:r>
              <a:rPr lang="en-US" b="1" dirty="0" err="1"/>
              <a:t>Informática</a:t>
            </a:r>
            <a:r>
              <a:rPr lang="en-US" b="1" dirty="0"/>
              <a:t> </a:t>
            </a:r>
            <a:r>
              <a:rPr lang="en-US" b="1" dirty="0" err="1"/>
              <a:t>em</a:t>
            </a:r>
            <a:r>
              <a:rPr lang="en-US" b="1" dirty="0"/>
              <a:t> </a:t>
            </a:r>
            <a:r>
              <a:rPr lang="en-US" b="1" dirty="0" err="1"/>
              <a:t>Saúde</a:t>
            </a:r>
            <a:r>
              <a:rPr lang="en-US" b="1" dirty="0"/>
              <a:t> da SEIDIGI pela </a:t>
            </a:r>
            <a:r>
              <a:rPr lang="en-US" b="1" dirty="0" err="1"/>
              <a:t>parceria</a:t>
            </a:r>
            <a:r>
              <a:rPr lang="en-US" b="1" dirty="0"/>
              <a:t> </a:t>
            </a:r>
            <a:r>
              <a:rPr lang="en-US" b="1" dirty="0" err="1"/>
              <a:t>na</a:t>
            </a:r>
            <a:r>
              <a:rPr lang="en-US" b="1" dirty="0"/>
              <a:t>  </a:t>
            </a:r>
            <a:r>
              <a:rPr lang="en-US" b="1" dirty="0" err="1"/>
              <a:t>execução</a:t>
            </a:r>
            <a:r>
              <a:rPr lang="en-US" b="1" dirty="0"/>
              <a:t> e </a:t>
            </a:r>
            <a:r>
              <a:rPr lang="en-US" b="1" dirty="0" err="1"/>
              <a:t>gestão</a:t>
            </a:r>
            <a:r>
              <a:rPr lang="en-US" b="1" dirty="0"/>
              <a:t> </a:t>
            </a:r>
            <a:r>
              <a:rPr lang="en-US" b="1" dirty="0" err="1"/>
              <a:t>deste</a:t>
            </a:r>
            <a:r>
              <a:rPr lang="en-US" b="1" dirty="0"/>
              <a:t> </a:t>
            </a:r>
            <a:r>
              <a:rPr lang="en-US" b="1" dirty="0" err="1"/>
              <a:t>projeto</a:t>
            </a:r>
            <a:endParaRPr lang="en-US" b="1" dirty="0"/>
          </a:p>
          <a:p>
            <a:endParaRPr lang="en-BR" dirty="0"/>
          </a:p>
        </p:txBody>
      </p:sp>
      <p:sp>
        <p:nvSpPr>
          <p:cNvPr id="5" name="TextBox 4">
            <a:extLst>
              <a:ext uri="{FF2B5EF4-FFF2-40B4-BE49-F238E27FC236}">
                <a16:creationId xmlns:a16="http://schemas.microsoft.com/office/drawing/2014/main" id="{58442181-432F-D7AE-DA92-B30810E4119F}"/>
              </a:ext>
            </a:extLst>
          </p:cNvPr>
          <p:cNvSpPr txBox="1"/>
          <p:nvPr/>
        </p:nvSpPr>
        <p:spPr>
          <a:xfrm>
            <a:off x="3791683" y="365125"/>
            <a:ext cx="4608634" cy="707886"/>
          </a:xfrm>
          <a:prstGeom prst="rect">
            <a:avLst/>
          </a:prstGeom>
          <a:noFill/>
        </p:spPr>
        <p:txBody>
          <a:bodyPr wrap="none" rtlCol="0">
            <a:spAutoFit/>
          </a:bodyPr>
          <a:lstStyle/>
          <a:p>
            <a:r>
              <a:rPr lang="en-BR" sz="4000" dirty="0"/>
              <a:t>Considerações Finais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A78096-92B4-1078-B56F-4A3AA522C43C}"/>
              </a:ext>
            </a:extLst>
          </p:cNvPr>
          <p:cNvSpPr>
            <a:spLocks noGrp="1"/>
          </p:cNvSpPr>
          <p:nvPr>
            <p:ph type="title"/>
          </p:nvPr>
        </p:nvSpPr>
        <p:spPr>
          <a:xfrm>
            <a:off x="2425262" y="175939"/>
            <a:ext cx="10515600" cy="1325563"/>
          </a:xfrm>
        </p:spPr>
        <p:txBody>
          <a:bodyPr>
            <a:normAutofit/>
          </a:bodyPr>
          <a:lstStyle/>
          <a:p>
            <a:r>
              <a:rPr lang="en-BR" dirty="0"/>
              <a:t>A história do Sumário Internacional do Paciente</a:t>
            </a:r>
          </a:p>
        </p:txBody>
      </p:sp>
      <p:sp>
        <p:nvSpPr>
          <p:cNvPr id="5" name="Content Placeholder 4">
            <a:extLst>
              <a:ext uri="{FF2B5EF4-FFF2-40B4-BE49-F238E27FC236}">
                <a16:creationId xmlns:a16="http://schemas.microsoft.com/office/drawing/2014/main" id="{2F068FF1-4822-33EC-2026-A91E54E7F92D}"/>
              </a:ext>
            </a:extLst>
          </p:cNvPr>
          <p:cNvSpPr>
            <a:spLocks noGrp="1"/>
          </p:cNvSpPr>
          <p:nvPr>
            <p:ph idx="1"/>
          </p:nvPr>
        </p:nvSpPr>
        <p:spPr/>
        <p:txBody>
          <a:bodyPr>
            <a:normAutofit/>
          </a:bodyPr>
          <a:lstStyle/>
          <a:p>
            <a:r>
              <a:rPr lang="en-BR" sz="3200" dirty="0"/>
              <a:t>Em junho de 2021, os países membros do G7 assinaram a declaração de Oxford, se comprometendo a adotar o IPS como padrão de troca de informação em saúde entre os países.  A iniciativa do G7 foi estendida para o G20 e o primeiro piloto de implantação global do IPS tem como foco o bloco de imunização COVID com a emissão do certificado internacional de imunização COVID-19.</a:t>
            </a:r>
          </a:p>
        </p:txBody>
      </p:sp>
    </p:spTree>
    <p:extLst>
      <p:ext uri="{BB962C8B-B14F-4D97-AF65-F5344CB8AC3E}">
        <p14:creationId xmlns:p14="http://schemas.microsoft.com/office/powerpoint/2010/main" val="2250801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5197C6-1C78-C1A1-E371-69A98C1BF255}"/>
              </a:ext>
            </a:extLst>
          </p:cNvPr>
          <p:cNvSpPr txBox="1"/>
          <p:nvPr/>
        </p:nvSpPr>
        <p:spPr>
          <a:xfrm>
            <a:off x="4010297" y="5355771"/>
            <a:ext cx="2033121" cy="369332"/>
          </a:xfrm>
          <a:prstGeom prst="rect">
            <a:avLst/>
          </a:prstGeom>
          <a:noFill/>
        </p:spPr>
        <p:txBody>
          <a:bodyPr wrap="none" rtlCol="0">
            <a:spAutoFit/>
          </a:bodyPr>
          <a:lstStyle/>
          <a:p>
            <a:r>
              <a:rPr lang="en-US" dirty="0">
                <a:hlinkClick r:id="rId2"/>
              </a:rPr>
              <a:t>https://</a:t>
            </a:r>
            <a:r>
              <a:rPr lang="en-US" dirty="0" err="1">
                <a:hlinkClick r:id="rId2"/>
              </a:rPr>
              <a:t>gdhp.health</a:t>
            </a:r>
            <a:endParaRPr lang="en-BR" dirty="0"/>
          </a:p>
        </p:txBody>
      </p:sp>
      <p:pic>
        <p:nvPicPr>
          <p:cNvPr id="4" name="Picture 3">
            <a:extLst>
              <a:ext uri="{FF2B5EF4-FFF2-40B4-BE49-F238E27FC236}">
                <a16:creationId xmlns:a16="http://schemas.microsoft.com/office/drawing/2014/main" id="{659CFF90-53B4-F580-1B0C-CE7E5C250E41}"/>
              </a:ext>
            </a:extLst>
          </p:cNvPr>
          <p:cNvPicPr>
            <a:picLocks noChangeAspect="1"/>
          </p:cNvPicPr>
          <p:nvPr/>
        </p:nvPicPr>
        <p:blipFill>
          <a:blip r:embed="rId3"/>
          <a:stretch>
            <a:fillRect/>
          </a:stretch>
        </p:blipFill>
        <p:spPr>
          <a:xfrm>
            <a:off x="1738426" y="739302"/>
            <a:ext cx="7772400" cy="4107365"/>
          </a:xfrm>
          <a:prstGeom prst="rect">
            <a:avLst/>
          </a:prstGeom>
        </p:spPr>
      </p:pic>
    </p:spTree>
    <p:extLst>
      <p:ext uri="{BB962C8B-B14F-4D97-AF65-F5344CB8AC3E}">
        <p14:creationId xmlns:p14="http://schemas.microsoft.com/office/powerpoint/2010/main" val="1094996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C42325-B2D3-1128-7921-DF2750D47A3B}"/>
              </a:ext>
            </a:extLst>
          </p:cNvPr>
          <p:cNvPicPr>
            <a:picLocks noChangeAspect="1"/>
          </p:cNvPicPr>
          <p:nvPr/>
        </p:nvPicPr>
        <p:blipFill>
          <a:blip r:embed="rId2"/>
          <a:stretch>
            <a:fillRect/>
          </a:stretch>
        </p:blipFill>
        <p:spPr>
          <a:xfrm>
            <a:off x="2303813" y="1448681"/>
            <a:ext cx="7772400" cy="5053566"/>
          </a:xfrm>
          <a:prstGeom prst="rect">
            <a:avLst/>
          </a:prstGeom>
        </p:spPr>
      </p:pic>
      <p:sp>
        <p:nvSpPr>
          <p:cNvPr id="3" name="Title 2">
            <a:extLst>
              <a:ext uri="{FF2B5EF4-FFF2-40B4-BE49-F238E27FC236}">
                <a16:creationId xmlns:a16="http://schemas.microsoft.com/office/drawing/2014/main" id="{11CFE617-1FE9-909F-24E2-4428725062C1}"/>
              </a:ext>
            </a:extLst>
          </p:cNvPr>
          <p:cNvSpPr>
            <a:spLocks noGrp="1"/>
          </p:cNvSpPr>
          <p:nvPr>
            <p:ph type="title"/>
          </p:nvPr>
        </p:nvSpPr>
        <p:spPr/>
        <p:txBody>
          <a:bodyPr/>
          <a:lstStyle/>
          <a:p>
            <a:r>
              <a:rPr lang="en-BR" dirty="0"/>
              <a:t>Países membros da GDHP</a:t>
            </a:r>
          </a:p>
        </p:txBody>
      </p:sp>
      <p:sp>
        <p:nvSpPr>
          <p:cNvPr id="4" name="Content Placeholder 3">
            <a:extLst>
              <a:ext uri="{FF2B5EF4-FFF2-40B4-BE49-F238E27FC236}">
                <a16:creationId xmlns:a16="http://schemas.microsoft.com/office/drawing/2014/main" id="{53E52FE0-89DF-ABEB-0BA8-B6494C0A410A}"/>
              </a:ext>
            </a:extLst>
          </p:cNvPr>
          <p:cNvSpPr>
            <a:spLocks noGrp="1"/>
          </p:cNvSpPr>
          <p:nvPr>
            <p:ph idx="1"/>
          </p:nvPr>
        </p:nvSpPr>
        <p:spPr/>
        <p:txBody>
          <a:bodyPr/>
          <a:lstStyle/>
          <a:p>
            <a:endParaRPr lang="en-BR"/>
          </a:p>
        </p:txBody>
      </p:sp>
    </p:spTree>
    <p:extLst>
      <p:ext uri="{BB962C8B-B14F-4D97-AF65-F5344CB8AC3E}">
        <p14:creationId xmlns:p14="http://schemas.microsoft.com/office/powerpoint/2010/main" val="343147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A93-CA08-1E6A-936A-0330284B4E56}"/>
              </a:ext>
            </a:extLst>
          </p:cNvPr>
          <p:cNvSpPr>
            <a:spLocks noGrp="1"/>
          </p:cNvSpPr>
          <p:nvPr>
            <p:ph type="title"/>
          </p:nvPr>
        </p:nvSpPr>
        <p:spPr>
          <a:xfrm>
            <a:off x="2526663" y="18255"/>
            <a:ext cx="10515600" cy="1325563"/>
          </a:xfrm>
        </p:spPr>
        <p:txBody>
          <a:bodyPr>
            <a:normAutofit/>
          </a:bodyPr>
          <a:lstStyle/>
          <a:p>
            <a:r>
              <a:rPr lang="en-BR" sz="3600" b="1" dirty="0"/>
              <a:t>Sumário Internacional do Paciente</a:t>
            </a:r>
            <a:br>
              <a:rPr lang="en-BR" sz="3600" dirty="0"/>
            </a:br>
            <a:r>
              <a:rPr lang="en-BR" sz="3600" dirty="0"/>
              <a:t>(IPS - International Patient Summary)</a:t>
            </a:r>
          </a:p>
        </p:txBody>
      </p:sp>
      <p:sp>
        <p:nvSpPr>
          <p:cNvPr id="3" name="Content Placeholder 2">
            <a:extLst>
              <a:ext uri="{FF2B5EF4-FFF2-40B4-BE49-F238E27FC236}">
                <a16:creationId xmlns:a16="http://schemas.microsoft.com/office/drawing/2014/main" id="{F5E7253E-E46F-29AB-DAC7-AF56D06A4692}"/>
              </a:ext>
            </a:extLst>
          </p:cNvPr>
          <p:cNvSpPr>
            <a:spLocks noGrp="1"/>
          </p:cNvSpPr>
          <p:nvPr>
            <p:ph idx="1"/>
          </p:nvPr>
        </p:nvSpPr>
        <p:spPr>
          <a:xfrm>
            <a:off x="838200" y="1825625"/>
            <a:ext cx="7086600" cy="4351338"/>
          </a:xfrm>
        </p:spPr>
        <p:txBody>
          <a:bodyPr/>
          <a:lstStyle/>
          <a:p>
            <a:r>
              <a:rPr lang="en-US" dirty="0"/>
              <a:t>I</a:t>
            </a:r>
            <a:r>
              <a:rPr lang="en-BR" dirty="0"/>
              <a:t>PS – iniciativa colaborativa entre Organizações Desenvolvedoras de Padrão em Informática em Saúde</a:t>
            </a:r>
          </a:p>
          <a:p>
            <a:r>
              <a:rPr lang="en-US" dirty="0"/>
              <a:t>A</a:t>
            </a:r>
            <a:r>
              <a:rPr lang="en-BR" dirty="0"/>
              <a:t>cordo HL7 – CEN 251 -  April 2017</a:t>
            </a:r>
          </a:p>
          <a:p>
            <a:r>
              <a:rPr lang="en-BR" dirty="0"/>
              <a:t>4 especificações em dois anos</a:t>
            </a:r>
          </a:p>
          <a:p>
            <a:pPr lvl="1"/>
            <a:r>
              <a:rPr lang="en-BR" dirty="0"/>
              <a:t>HL7 FHIR US IG – publicado</a:t>
            </a:r>
          </a:p>
          <a:p>
            <a:pPr lvl="1"/>
            <a:r>
              <a:rPr lang="en-BR" dirty="0"/>
              <a:t>IPS SNOMED FREE SET publicado</a:t>
            </a:r>
          </a:p>
        </p:txBody>
      </p:sp>
      <p:pic>
        <p:nvPicPr>
          <p:cNvPr id="4" name="Picture 3">
            <a:extLst>
              <a:ext uri="{FF2B5EF4-FFF2-40B4-BE49-F238E27FC236}">
                <a16:creationId xmlns:a16="http://schemas.microsoft.com/office/drawing/2014/main" id="{C158E45C-B48C-8084-EE5D-722083A0D123}"/>
              </a:ext>
            </a:extLst>
          </p:cNvPr>
          <p:cNvPicPr>
            <a:picLocks noChangeAspect="1"/>
          </p:cNvPicPr>
          <p:nvPr/>
        </p:nvPicPr>
        <p:blipFill>
          <a:blip r:embed="rId2"/>
          <a:stretch>
            <a:fillRect/>
          </a:stretch>
        </p:blipFill>
        <p:spPr>
          <a:xfrm>
            <a:off x="8430241" y="1652588"/>
            <a:ext cx="2215953" cy="4697412"/>
          </a:xfrm>
          <a:prstGeom prst="rect">
            <a:avLst/>
          </a:prstGeom>
        </p:spPr>
      </p:pic>
      <p:pic>
        <p:nvPicPr>
          <p:cNvPr id="5" name="Picture 4">
            <a:extLst>
              <a:ext uri="{FF2B5EF4-FFF2-40B4-BE49-F238E27FC236}">
                <a16:creationId xmlns:a16="http://schemas.microsoft.com/office/drawing/2014/main" id="{F954670F-E862-9929-F49A-2EDCF35D5A2C}"/>
              </a:ext>
            </a:extLst>
          </p:cNvPr>
          <p:cNvPicPr>
            <a:picLocks noChangeAspect="1"/>
          </p:cNvPicPr>
          <p:nvPr/>
        </p:nvPicPr>
        <p:blipFill>
          <a:blip r:embed="rId3"/>
          <a:stretch>
            <a:fillRect/>
          </a:stretch>
        </p:blipFill>
        <p:spPr>
          <a:xfrm>
            <a:off x="3156038" y="5076533"/>
            <a:ext cx="2298830" cy="1191364"/>
          </a:xfrm>
          <a:prstGeom prst="rect">
            <a:avLst/>
          </a:prstGeom>
        </p:spPr>
      </p:pic>
    </p:spTree>
    <p:extLst>
      <p:ext uri="{BB962C8B-B14F-4D97-AF65-F5344CB8AC3E}">
        <p14:creationId xmlns:p14="http://schemas.microsoft.com/office/powerpoint/2010/main" val="530057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D2F-E9FB-5259-5AE6-F028FE01DB07}"/>
              </a:ext>
            </a:extLst>
          </p:cNvPr>
          <p:cNvSpPr>
            <a:spLocks noGrp="1"/>
          </p:cNvSpPr>
          <p:nvPr>
            <p:ph type="title"/>
          </p:nvPr>
        </p:nvSpPr>
        <p:spPr>
          <a:xfrm>
            <a:off x="2362200" y="229053"/>
            <a:ext cx="10515600" cy="1325563"/>
          </a:xfrm>
        </p:spPr>
        <p:txBody>
          <a:bodyPr>
            <a:noAutofit/>
          </a:bodyPr>
          <a:lstStyle/>
          <a:p>
            <a:r>
              <a:rPr lang="en-BR" sz="3600" dirty="0"/>
              <a:t>Princípios do Sumário Internacional do Paciente -SIP</a:t>
            </a:r>
          </a:p>
        </p:txBody>
      </p:sp>
      <p:sp>
        <p:nvSpPr>
          <p:cNvPr id="14" name="TextBox 13">
            <a:extLst>
              <a:ext uri="{FF2B5EF4-FFF2-40B4-BE49-F238E27FC236}">
                <a16:creationId xmlns:a16="http://schemas.microsoft.com/office/drawing/2014/main" id="{00A63A11-BFA4-27DE-5E86-641B7045A497}"/>
              </a:ext>
            </a:extLst>
          </p:cNvPr>
          <p:cNvSpPr txBox="1"/>
          <p:nvPr/>
        </p:nvSpPr>
        <p:spPr>
          <a:xfrm>
            <a:off x="14111416" y="3966519"/>
            <a:ext cx="184731" cy="369332"/>
          </a:xfrm>
          <a:prstGeom prst="rect">
            <a:avLst/>
          </a:prstGeom>
          <a:solidFill>
            <a:srgbClr val="4173B1"/>
          </a:solidFill>
        </p:spPr>
        <p:txBody>
          <a:bodyPr wrap="none" rtlCol="0">
            <a:spAutoFit/>
          </a:bodyPr>
          <a:lstStyle/>
          <a:p>
            <a:endParaRPr lang="en-BR" dirty="0"/>
          </a:p>
        </p:txBody>
      </p:sp>
      <p:grpSp>
        <p:nvGrpSpPr>
          <p:cNvPr id="21" name="Group 20">
            <a:extLst>
              <a:ext uri="{FF2B5EF4-FFF2-40B4-BE49-F238E27FC236}">
                <a16:creationId xmlns:a16="http://schemas.microsoft.com/office/drawing/2014/main" id="{4CC49247-4062-EE7E-BEAE-8BDC56E44251}"/>
              </a:ext>
            </a:extLst>
          </p:cNvPr>
          <p:cNvGrpSpPr/>
          <p:nvPr/>
        </p:nvGrpSpPr>
        <p:grpSpPr>
          <a:xfrm>
            <a:off x="2826608" y="1787435"/>
            <a:ext cx="6934200" cy="3810000"/>
            <a:chOff x="2628900" y="1948073"/>
            <a:chExt cx="6934200" cy="3810000"/>
          </a:xfrm>
        </p:grpSpPr>
        <p:pic>
          <p:nvPicPr>
            <p:cNvPr id="4" name="Picture 3">
              <a:extLst>
                <a:ext uri="{FF2B5EF4-FFF2-40B4-BE49-F238E27FC236}">
                  <a16:creationId xmlns:a16="http://schemas.microsoft.com/office/drawing/2014/main" id="{2C693E75-1FD2-F3BD-D1EF-7BAF0FCCFB42}"/>
                </a:ext>
              </a:extLst>
            </p:cNvPr>
            <p:cNvPicPr>
              <a:picLocks noChangeAspect="1"/>
            </p:cNvPicPr>
            <p:nvPr/>
          </p:nvPicPr>
          <p:blipFill>
            <a:blip r:embed="rId3"/>
            <a:stretch>
              <a:fillRect/>
            </a:stretch>
          </p:blipFill>
          <p:spPr>
            <a:xfrm>
              <a:off x="2628900" y="1948073"/>
              <a:ext cx="6934200" cy="3810000"/>
            </a:xfrm>
            <a:prstGeom prst="rect">
              <a:avLst/>
            </a:prstGeom>
            <a:solidFill>
              <a:srgbClr val="1D3C67"/>
            </a:solidFill>
          </p:spPr>
        </p:pic>
        <p:sp>
          <p:nvSpPr>
            <p:cNvPr id="5" name="TextBox 4">
              <a:extLst>
                <a:ext uri="{FF2B5EF4-FFF2-40B4-BE49-F238E27FC236}">
                  <a16:creationId xmlns:a16="http://schemas.microsoft.com/office/drawing/2014/main" id="{A3F50199-8DA7-DFDE-38E5-88B7B7E6BCB0}"/>
                </a:ext>
              </a:extLst>
            </p:cNvPr>
            <p:cNvSpPr txBox="1"/>
            <p:nvPr/>
          </p:nvSpPr>
          <p:spPr>
            <a:xfrm rot="5400000">
              <a:off x="2018634" y="3046820"/>
              <a:ext cx="2014532" cy="369332"/>
            </a:xfrm>
            <a:prstGeom prst="rect">
              <a:avLst/>
            </a:prstGeom>
            <a:solidFill>
              <a:srgbClr val="C3B541"/>
            </a:solidFill>
          </p:spPr>
          <p:txBody>
            <a:bodyPr wrap="square" rtlCol="0">
              <a:spAutoFit/>
            </a:bodyPr>
            <a:lstStyle/>
            <a:p>
              <a:r>
                <a:rPr lang="en-BR" dirty="0">
                  <a:solidFill>
                    <a:schemeClr val="bg1"/>
                  </a:solidFill>
                </a:rPr>
                <a:t>Conjunto de Dados</a:t>
              </a:r>
            </a:p>
          </p:txBody>
        </p:sp>
        <p:sp>
          <p:nvSpPr>
            <p:cNvPr id="6" name="TextBox 5">
              <a:extLst>
                <a:ext uri="{FF2B5EF4-FFF2-40B4-BE49-F238E27FC236}">
                  <a16:creationId xmlns:a16="http://schemas.microsoft.com/office/drawing/2014/main" id="{175A5C1D-8517-F505-C737-9C96294A8D27}"/>
                </a:ext>
              </a:extLst>
            </p:cNvPr>
            <p:cNvSpPr txBox="1"/>
            <p:nvPr/>
          </p:nvSpPr>
          <p:spPr>
            <a:xfrm>
              <a:off x="3558822" y="2137366"/>
              <a:ext cx="915635" cy="369332"/>
            </a:xfrm>
            <a:prstGeom prst="rect">
              <a:avLst/>
            </a:prstGeom>
            <a:solidFill>
              <a:srgbClr val="B23532"/>
            </a:solidFill>
          </p:spPr>
          <p:txBody>
            <a:bodyPr wrap="none" rtlCol="0">
              <a:spAutoFit/>
            </a:bodyPr>
            <a:lstStyle/>
            <a:p>
              <a:r>
                <a:rPr lang="en-BR" dirty="0">
                  <a:solidFill>
                    <a:schemeClr val="bg1"/>
                  </a:solidFill>
                </a:rPr>
                <a:t>Mínimo</a:t>
              </a:r>
            </a:p>
          </p:txBody>
        </p:sp>
        <p:sp>
          <p:nvSpPr>
            <p:cNvPr id="7" name="TextBox 6">
              <a:extLst>
                <a:ext uri="{FF2B5EF4-FFF2-40B4-BE49-F238E27FC236}">
                  <a16:creationId xmlns:a16="http://schemas.microsoft.com/office/drawing/2014/main" id="{5AD2D7D7-3A77-96A3-E8AF-D51FBE042E07}"/>
                </a:ext>
              </a:extLst>
            </p:cNvPr>
            <p:cNvSpPr txBox="1"/>
            <p:nvPr/>
          </p:nvSpPr>
          <p:spPr>
            <a:xfrm>
              <a:off x="3558823" y="2739517"/>
              <a:ext cx="1420950" cy="369332"/>
            </a:xfrm>
            <a:prstGeom prst="rect">
              <a:avLst/>
            </a:prstGeom>
            <a:solidFill>
              <a:srgbClr val="AE6F35"/>
            </a:solidFill>
          </p:spPr>
          <p:txBody>
            <a:bodyPr wrap="square" rtlCol="0">
              <a:spAutoFit/>
            </a:bodyPr>
            <a:lstStyle/>
            <a:p>
              <a:r>
                <a:rPr lang="en-BR" dirty="0">
                  <a:solidFill>
                    <a:schemeClr val="bg1"/>
                  </a:solidFill>
                </a:rPr>
                <a:t>Extensível</a:t>
              </a:r>
            </a:p>
          </p:txBody>
        </p:sp>
        <p:sp>
          <p:nvSpPr>
            <p:cNvPr id="8" name="TextBox 7">
              <a:extLst>
                <a:ext uri="{FF2B5EF4-FFF2-40B4-BE49-F238E27FC236}">
                  <a16:creationId xmlns:a16="http://schemas.microsoft.com/office/drawing/2014/main" id="{73C722FE-7519-0226-304C-BBE01A870B90}"/>
                </a:ext>
              </a:extLst>
            </p:cNvPr>
            <p:cNvSpPr txBox="1"/>
            <p:nvPr/>
          </p:nvSpPr>
          <p:spPr>
            <a:xfrm>
              <a:off x="3558823" y="3383251"/>
              <a:ext cx="1952291" cy="523220"/>
            </a:xfrm>
            <a:prstGeom prst="rect">
              <a:avLst/>
            </a:prstGeom>
            <a:solidFill>
              <a:srgbClr val="A89C39"/>
            </a:solidFill>
          </p:spPr>
          <p:txBody>
            <a:bodyPr wrap="square" rtlCol="0">
              <a:spAutoFit/>
            </a:bodyPr>
            <a:lstStyle/>
            <a:p>
              <a:r>
                <a:rPr lang="en-BR" sz="1400" dirty="0">
                  <a:solidFill>
                    <a:schemeClr val="bg1"/>
                  </a:solidFill>
                </a:rPr>
                <a:t>Independente de especialidades</a:t>
              </a:r>
            </a:p>
          </p:txBody>
        </p:sp>
        <p:sp>
          <p:nvSpPr>
            <p:cNvPr id="9" name="TextBox 8">
              <a:extLst>
                <a:ext uri="{FF2B5EF4-FFF2-40B4-BE49-F238E27FC236}">
                  <a16:creationId xmlns:a16="http://schemas.microsoft.com/office/drawing/2014/main" id="{84AA740E-59FA-4E81-9316-5251DA3BBCBC}"/>
                </a:ext>
              </a:extLst>
            </p:cNvPr>
            <p:cNvSpPr txBox="1"/>
            <p:nvPr/>
          </p:nvSpPr>
          <p:spPr>
            <a:xfrm>
              <a:off x="3558822" y="4047442"/>
              <a:ext cx="2261210" cy="307777"/>
            </a:xfrm>
            <a:prstGeom prst="rect">
              <a:avLst/>
            </a:prstGeom>
            <a:solidFill>
              <a:srgbClr val="82A43B"/>
            </a:solidFill>
          </p:spPr>
          <p:txBody>
            <a:bodyPr wrap="square" rtlCol="0">
              <a:spAutoFit/>
            </a:bodyPr>
            <a:lstStyle/>
            <a:p>
              <a:r>
                <a:rPr lang="en-BR" sz="1400" dirty="0">
                  <a:solidFill>
                    <a:schemeClr val="bg1"/>
                  </a:solidFill>
                </a:rPr>
                <a:t>Independente de Condições</a:t>
              </a:r>
            </a:p>
          </p:txBody>
        </p:sp>
        <p:sp>
          <p:nvSpPr>
            <p:cNvPr id="12" name="TextBox 11">
              <a:extLst>
                <a:ext uri="{FF2B5EF4-FFF2-40B4-BE49-F238E27FC236}">
                  <a16:creationId xmlns:a16="http://schemas.microsoft.com/office/drawing/2014/main" id="{FBB58540-232B-49F7-B9D9-68D80B7A804D}"/>
                </a:ext>
              </a:extLst>
            </p:cNvPr>
            <p:cNvSpPr txBox="1"/>
            <p:nvPr/>
          </p:nvSpPr>
          <p:spPr>
            <a:xfrm>
              <a:off x="3324661" y="5156983"/>
              <a:ext cx="2771339" cy="338554"/>
            </a:xfrm>
            <a:prstGeom prst="rect">
              <a:avLst/>
            </a:prstGeom>
            <a:solidFill>
              <a:srgbClr val="1D3C66"/>
            </a:solidFill>
          </p:spPr>
          <p:txBody>
            <a:bodyPr wrap="square" rtlCol="0">
              <a:spAutoFit/>
            </a:bodyPr>
            <a:lstStyle/>
            <a:p>
              <a:r>
                <a:rPr lang="en-BR" sz="1600" dirty="0">
                  <a:solidFill>
                    <a:schemeClr val="bg1"/>
                  </a:solidFill>
                </a:rPr>
                <a:t>.. </a:t>
              </a:r>
              <a:r>
                <a:rPr lang="en-US" sz="1600" dirty="0">
                  <a:solidFill>
                    <a:schemeClr val="bg1"/>
                  </a:solidFill>
                </a:rPr>
                <a:t>mas </a:t>
              </a:r>
              <a:r>
                <a:rPr lang="en-US" sz="1600" dirty="0" err="1">
                  <a:solidFill>
                    <a:schemeClr val="bg1"/>
                  </a:solidFill>
                </a:rPr>
                <a:t>clínicamente</a:t>
              </a:r>
              <a:r>
                <a:rPr lang="en-US" sz="1600" dirty="0">
                  <a:solidFill>
                    <a:schemeClr val="bg1"/>
                  </a:solidFill>
                </a:rPr>
                <a:t> </a:t>
              </a:r>
              <a:r>
                <a:rPr lang="en-US" sz="1600" dirty="0" err="1">
                  <a:solidFill>
                    <a:schemeClr val="bg1"/>
                  </a:solidFill>
                </a:rPr>
                <a:t>relevante</a:t>
              </a:r>
              <a:endParaRPr lang="en-BR" sz="1600" dirty="0">
                <a:solidFill>
                  <a:schemeClr val="bg1"/>
                </a:solidFill>
              </a:endParaRPr>
            </a:p>
          </p:txBody>
        </p:sp>
        <p:sp>
          <p:nvSpPr>
            <p:cNvPr id="13" name="TextBox 12">
              <a:extLst>
                <a:ext uri="{FF2B5EF4-FFF2-40B4-BE49-F238E27FC236}">
                  <a16:creationId xmlns:a16="http://schemas.microsoft.com/office/drawing/2014/main" id="{A9CD86B3-C5A4-CBCB-B873-83D92FFEF42C}"/>
                </a:ext>
              </a:extLst>
            </p:cNvPr>
            <p:cNvSpPr txBox="1"/>
            <p:nvPr/>
          </p:nvSpPr>
          <p:spPr>
            <a:xfrm>
              <a:off x="6380282" y="2137366"/>
              <a:ext cx="1587486" cy="369332"/>
            </a:xfrm>
            <a:prstGeom prst="rect">
              <a:avLst/>
            </a:prstGeom>
            <a:solidFill>
              <a:srgbClr val="4173B1"/>
            </a:solidFill>
          </p:spPr>
          <p:txBody>
            <a:bodyPr wrap="none" rtlCol="0">
              <a:spAutoFit/>
            </a:bodyPr>
            <a:lstStyle/>
            <a:p>
              <a:r>
                <a:rPr lang="en-BR" dirty="0">
                  <a:solidFill>
                    <a:schemeClr val="bg1"/>
                  </a:solidFill>
                </a:rPr>
                <a:t>Implementável</a:t>
              </a:r>
            </a:p>
          </p:txBody>
        </p:sp>
        <p:sp>
          <p:nvSpPr>
            <p:cNvPr id="15" name="TextBox 14">
              <a:extLst>
                <a:ext uri="{FF2B5EF4-FFF2-40B4-BE49-F238E27FC236}">
                  <a16:creationId xmlns:a16="http://schemas.microsoft.com/office/drawing/2014/main" id="{2D00B032-0D19-0759-55EB-4B3BA328B935}"/>
                </a:ext>
              </a:extLst>
            </p:cNvPr>
            <p:cNvSpPr txBox="1"/>
            <p:nvPr/>
          </p:nvSpPr>
          <p:spPr>
            <a:xfrm>
              <a:off x="6380282" y="2770295"/>
              <a:ext cx="2487156" cy="338554"/>
            </a:xfrm>
            <a:prstGeom prst="rect">
              <a:avLst/>
            </a:prstGeom>
            <a:solidFill>
              <a:srgbClr val="4173B1"/>
            </a:solidFill>
          </p:spPr>
          <p:txBody>
            <a:bodyPr wrap="none" rtlCol="0">
              <a:spAutoFit/>
            </a:bodyPr>
            <a:lstStyle/>
            <a:p>
              <a:r>
                <a:rPr lang="en-BR" sz="1600" dirty="0">
                  <a:solidFill>
                    <a:schemeClr val="bg1"/>
                  </a:solidFill>
                </a:rPr>
                <a:t>Aplicabilidade internacional</a:t>
              </a:r>
            </a:p>
          </p:txBody>
        </p:sp>
        <p:sp>
          <p:nvSpPr>
            <p:cNvPr id="16" name="TextBox 15">
              <a:extLst>
                <a:ext uri="{FF2B5EF4-FFF2-40B4-BE49-F238E27FC236}">
                  <a16:creationId xmlns:a16="http://schemas.microsoft.com/office/drawing/2014/main" id="{D96CF2C8-5970-E065-AD42-A24CA688F7E8}"/>
                </a:ext>
              </a:extLst>
            </p:cNvPr>
            <p:cNvSpPr txBox="1"/>
            <p:nvPr/>
          </p:nvSpPr>
          <p:spPr>
            <a:xfrm>
              <a:off x="6380282" y="3475584"/>
              <a:ext cx="1908728" cy="338554"/>
            </a:xfrm>
            <a:prstGeom prst="rect">
              <a:avLst/>
            </a:prstGeom>
            <a:solidFill>
              <a:srgbClr val="6D93C1"/>
            </a:solidFill>
          </p:spPr>
          <p:txBody>
            <a:bodyPr wrap="none" rtlCol="0">
              <a:spAutoFit/>
            </a:bodyPr>
            <a:lstStyle/>
            <a:p>
              <a:r>
                <a:rPr lang="en-BR" sz="1600" dirty="0">
                  <a:solidFill>
                    <a:schemeClr val="bg1"/>
                  </a:solidFill>
                </a:rPr>
                <a:t>Extensível e aberto   </a:t>
              </a:r>
            </a:p>
          </p:txBody>
        </p:sp>
        <p:sp>
          <p:nvSpPr>
            <p:cNvPr id="17" name="TextBox 16">
              <a:extLst>
                <a:ext uri="{FF2B5EF4-FFF2-40B4-BE49-F238E27FC236}">
                  <a16:creationId xmlns:a16="http://schemas.microsoft.com/office/drawing/2014/main" id="{047A9BAA-08D6-89A5-9A7E-B588777A5C2E}"/>
                </a:ext>
              </a:extLst>
            </p:cNvPr>
            <p:cNvSpPr txBox="1"/>
            <p:nvPr/>
          </p:nvSpPr>
          <p:spPr>
            <a:xfrm>
              <a:off x="6380282" y="4094907"/>
              <a:ext cx="1140184" cy="338554"/>
            </a:xfrm>
            <a:prstGeom prst="rect">
              <a:avLst/>
            </a:prstGeom>
            <a:solidFill>
              <a:srgbClr val="82A0C3"/>
            </a:solidFill>
          </p:spPr>
          <p:txBody>
            <a:bodyPr wrap="none" rtlCol="0">
              <a:spAutoFit/>
            </a:bodyPr>
            <a:lstStyle/>
            <a:p>
              <a:r>
                <a:rPr lang="en-BR" sz="1600" dirty="0">
                  <a:solidFill>
                    <a:schemeClr val="bg1"/>
                  </a:solidFill>
                </a:rPr>
                <a:t>Sustentável</a:t>
              </a:r>
            </a:p>
          </p:txBody>
        </p:sp>
        <p:sp>
          <p:nvSpPr>
            <p:cNvPr id="18" name="TextBox 17">
              <a:extLst>
                <a:ext uri="{FF2B5EF4-FFF2-40B4-BE49-F238E27FC236}">
                  <a16:creationId xmlns:a16="http://schemas.microsoft.com/office/drawing/2014/main" id="{8FC17D87-2470-DE92-1B96-BA6ADD7822F1}"/>
                </a:ext>
              </a:extLst>
            </p:cNvPr>
            <p:cNvSpPr txBox="1"/>
            <p:nvPr/>
          </p:nvSpPr>
          <p:spPr>
            <a:xfrm rot="5400000">
              <a:off x="8620466" y="3135921"/>
              <a:ext cx="1189605" cy="338554"/>
            </a:xfrm>
            <a:prstGeom prst="rect">
              <a:avLst/>
            </a:prstGeom>
            <a:solidFill>
              <a:srgbClr val="356BAB"/>
            </a:solidFill>
          </p:spPr>
          <p:txBody>
            <a:bodyPr wrap="square" rtlCol="0">
              <a:spAutoFit/>
            </a:bodyPr>
            <a:lstStyle/>
            <a:p>
              <a:r>
                <a:rPr lang="en-BR" sz="1600" dirty="0">
                  <a:solidFill>
                    <a:schemeClr val="bg1"/>
                  </a:solidFill>
                </a:rPr>
                <a:t>Princípios</a:t>
              </a:r>
            </a:p>
          </p:txBody>
        </p:sp>
      </p:grpSp>
    </p:spTree>
    <p:extLst>
      <p:ext uri="{BB962C8B-B14F-4D97-AF65-F5344CB8AC3E}">
        <p14:creationId xmlns:p14="http://schemas.microsoft.com/office/powerpoint/2010/main" val="3997868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1DFF-1E70-0AD1-4B56-79A13CB036E0}"/>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0506306C-1E7A-5E25-9555-1E130B2FEF7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514350" y="285750"/>
            <a:ext cx="10212790" cy="5751230"/>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3579531" y="6308209"/>
            <a:ext cx="2658228" cy="369332"/>
          </a:xfrm>
          <a:prstGeom prst="rect">
            <a:avLst/>
          </a:prstGeom>
        </p:spPr>
        <p:txBody>
          <a:bodyPr wrap="none">
            <a:spAutoFit/>
          </a:bodyPr>
          <a:lstStyle/>
          <a:p>
            <a:r>
              <a:rPr lang="en-BR" dirty="0">
                <a:hlinkClick r:id="rId3"/>
              </a:rPr>
              <a:t>http://hl7.org/fhir/uv/ips/</a:t>
            </a:r>
            <a:endParaRPr lang="en-BR" dirty="0"/>
          </a:p>
        </p:txBody>
      </p:sp>
      <p:sp>
        <p:nvSpPr>
          <p:cNvPr id="8" name="5-Point Star 7">
            <a:extLst>
              <a:ext uri="{FF2B5EF4-FFF2-40B4-BE49-F238E27FC236}">
                <a16:creationId xmlns:a16="http://schemas.microsoft.com/office/drawing/2014/main" id="{FDC2A10D-2C93-7A58-5C48-438BEF5722C4}"/>
              </a:ext>
            </a:extLst>
          </p:cNvPr>
          <p:cNvSpPr/>
          <p:nvPr/>
        </p:nvSpPr>
        <p:spPr>
          <a:xfrm>
            <a:off x="4730051" y="1336928"/>
            <a:ext cx="357188" cy="364090"/>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10" name="TextBox 9">
            <a:extLst>
              <a:ext uri="{FF2B5EF4-FFF2-40B4-BE49-F238E27FC236}">
                <a16:creationId xmlns:a16="http://schemas.microsoft.com/office/drawing/2014/main" id="{F625582B-DFF2-1431-4EBD-AF3B67BDD636}"/>
              </a:ext>
            </a:extLst>
          </p:cNvPr>
          <p:cNvSpPr txBox="1"/>
          <p:nvPr/>
        </p:nvSpPr>
        <p:spPr>
          <a:xfrm>
            <a:off x="2547257" y="522514"/>
            <a:ext cx="6183086" cy="830997"/>
          </a:xfrm>
          <a:prstGeom prst="rect">
            <a:avLst/>
          </a:prstGeom>
          <a:solidFill>
            <a:srgbClr val="F0F8ED"/>
          </a:solidFill>
        </p:spPr>
        <p:txBody>
          <a:bodyPr wrap="square" rtlCol="0">
            <a:spAutoFit/>
          </a:bodyPr>
          <a:lstStyle/>
          <a:p>
            <a:pPr algn="ctr"/>
            <a:r>
              <a:rPr lang="en-BR" sz="2400" dirty="0"/>
              <a:t>COMPOSIÇÃO DO SUMÁRIO INTERNACIONAL DO PACIENTE</a:t>
            </a:r>
          </a:p>
        </p:txBody>
      </p:sp>
      <p:sp>
        <p:nvSpPr>
          <p:cNvPr id="11" name="TextBox 10">
            <a:extLst>
              <a:ext uri="{FF2B5EF4-FFF2-40B4-BE49-F238E27FC236}">
                <a16:creationId xmlns:a16="http://schemas.microsoft.com/office/drawing/2014/main" id="{39AAFD8F-A61E-82E1-1C1A-5C8BB1598869}"/>
              </a:ext>
            </a:extLst>
          </p:cNvPr>
          <p:cNvSpPr txBox="1"/>
          <p:nvPr/>
        </p:nvSpPr>
        <p:spPr>
          <a:xfrm>
            <a:off x="838200" y="1825625"/>
            <a:ext cx="1059873" cy="369332"/>
          </a:xfrm>
          <a:prstGeom prst="rect">
            <a:avLst/>
          </a:prstGeom>
          <a:solidFill>
            <a:srgbClr val="56C4F3"/>
          </a:solidFill>
        </p:spPr>
        <p:txBody>
          <a:bodyPr wrap="square" rtlCol="0">
            <a:spAutoFit/>
          </a:bodyPr>
          <a:lstStyle/>
          <a:p>
            <a:r>
              <a:rPr lang="en-BR" dirty="0">
                <a:solidFill>
                  <a:schemeClr val="bg1"/>
                </a:solidFill>
              </a:rPr>
              <a:t>Indivíduo</a:t>
            </a:r>
          </a:p>
        </p:txBody>
      </p:sp>
      <p:sp>
        <p:nvSpPr>
          <p:cNvPr id="12" name="TextBox 11">
            <a:extLst>
              <a:ext uri="{FF2B5EF4-FFF2-40B4-BE49-F238E27FC236}">
                <a16:creationId xmlns:a16="http://schemas.microsoft.com/office/drawing/2014/main" id="{736C9EF0-F611-6673-C39D-62F1103675DC}"/>
              </a:ext>
            </a:extLst>
          </p:cNvPr>
          <p:cNvSpPr txBox="1"/>
          <p:nvPr/>
        </p:nvSpPr>
        <p:spPr>
          <a:xfrm>
            <a:off x="838199" y="2769548"/>
            <a:ext cx="1059873" cy="369332"/>
          </a:xfrm>
          <a:prstGeom prst="rect">
            <a:avLst/>
          </a:prstGeom>
          <a:solidFill>
            <a:srgbClr val="56C4F3"/>
          </a:solidFill>
        </p:spPr>
        <p:txBody>
          <a:bodyPr wrap="square" rtlCol="0">
            <a:spAutoFit/>
          </a:bodyPr>
          <a:lstStyle/>
          <a:p>
            <a:r>
              <a:rPr lang="en-BR" dirty="0">
                <a:solidFill>
                  <a:schemeClr val="bg1"/>
                </a:solidFill>
              </a:rPr>
              <a:t>Autor</a:t>
            </a:r>
          </a:p>
        </p:txBody>
      </p:sp>
      <p:sp>
        <p:nvSpPr>
          <p:cNvPr id="13" name="TextBox 12">
            <a:extLst>
              <a:ext uri="{FF2B5EF4-FFF2-40B4-BE49-F238E27FC236}">
                <a16:creationId xmlns:a16="http://schemas.microsoft.com/office/drawing/2014/main" id="{17379EA9-83C9-A40C-43AA-63F5B3EBBA7D}"/>
              </a:ext>
            </a:extLst>
          </p:cNvPr>
          <p:cNvSpPr txBox="1"/>
          <p:nvPr/>
        </p:nvSpPr>
        <p:spPr>
          <a:xfrm>
            <a:off x="826726" y="3676721"/>
            <a:ext cx="1431565" cy="369332"/>
          </a:xfrm>
          <a:prstGeom prst="rect">
            <a:avLst/>
          </a:prstGeom>
          <a:solidFill>
            <a:srgbClr val="56C4F3"/>
          </a:solidFill>
        </p:spPr>
        <p:txBody>
          <a:bodyPr wrap="square" rtlCol="0">
            <a:spAutoFit/>
          </a:bodyPr>
          <a:lstStyle/>
          <a:p>
            <a:r>
              <a:rPr lang="en-BR" dirty="0">
                <a:solidFill>
                  <a:schemeClr val="bg1"/>
                </a:solidFill>
              </a:rPr>
              <a:t>Atestador</a:t>
            </a:r>
          </a:p>
        </p:txBody>
      </p:sp>
      <p:sp>
        <p:nvSpPr>
          <p:cNvPr id="14" name="TextBox 13">
            <a:extLst>
              <a:ext uri="{FF2B5EF4-FFF2-40B4-BE49-F238E27FC236}">
                <a16:creationId xmlns:a16="http://schemas.microsoft.com/office/drawing/2014/main" id="{87CC608A-447A-D4C6-50F5-C14B6455464F}"/>
              </a:ext>
            </a:extLst>
          </p:cNvPr>
          <p:cNvSpPr txBox="1"/>
          <p:nvPr/>
        </p:nvSpPr>
        <p:spPr>
          <a:xfrm>
            <a:off x="826725" y="4583894"/>
            <a:ext cx="1431565" cy="369332"/>
          </a:xfrm>
          <a:prstGeom prst="rect">
            <a:avLst/>
          </a:prstGeom>
          <a:solidFill>
            <a:srgbClr val="56C4F3"/>
          </a:solidFill>
        </p:spPr>
        <p:txBody>
          <a:bodyPr wrap="square" rtlCol="0">
            <a:spAutoFit/>
          </a:bodyPr>
          <a:lstStyle/>
          <a:p>
            <a:r>
              <a:rPr lang="en-BR" dirty="0">
                <a:solidFill>
                  <a:schemeClr val="bg1"/>
                </a:solidFill>
              </a:rPr>
              <a:t>Custodiante</a:t>
            </a:r>
          </a:p>
        </p:txBody>
      </p:sp>
      <p:sp>
        <p:nvSpPr>
          <p:cNvPr id="15" name="TextBox 14">
            <a:extLst>
              <a:ext uri="{FF2B5EF4-FFF2-40B4-BE49-F238E27FC236}">
                <a16:creationId xmlns:a16="http://schemas.microsoft.com/office/drawing/2014/main" id="{3BD39938-D018-343F-F3BF-6C3934C3B4A2}"/>
              </a:ext>
            </a:extLst>
          </p:cNvPr>
          <p:cNvSpPr txBox="1"/>
          <p:nvPr/>
        </p:nvSpPr>
        <p:spPr>
          <a:xfrm>
            <a:off x="2800350" y="1561543"/>
            <a:ext cx="1619250" cy="646331"/>
          </a:xfrm>
          <a:prstGeom prst="rect">
            <a:avLst/>
          </a:prstGeom>
          <a:solidFill>
            <a:srgbClr val="E63432"/>
          </a:solidFill>
        </p:spPr>
        <p:txBody>
          <a:bodyPr wrap="square" rtlCol="0">
            <a:spAutoFit/>
          </a:bodyPr>
          <a:lstStyle/>
          <a:p>
            <a:r>
              <a:rPr lang="en-BR" dirty="0">
                <a:solidFill>
                  <a:schemeClr val="bg1"/>
                </a:solidFill>
              </a:rPr>
              <a:t>Sumário de Medicamentos</a:t>
            </a:r>
          </a:p>
        </p:txBody>
      </p:sp>
      <p:sp>
        <p:nvSpPr>
          <p:cNvPr id="7" name="5-Point Star 6">
            <a:extLst>
              <a:ext uri="{FF2B5EF4-FFF2-40B4-BE49-F238E27FC236}">
                <a16:creationId xmlns:a16="http://schemas.microsoft.com/office/drawing/2014/main" id="{08C0E0A8-842B-7B6D-67B6-8C32BE33D0FB}"/>
              </a:ext>
            </a:extLst>
          </p:cNvPr>
          <p:cNvSpPr/>
          <p:nvPr/>
        </p:nvSpPr>
        <p:spPr>
          <a:xfrm>
            <a:off x="2800350" y="1332824"/>
            <a:ext cx="357188" cy="364090"/>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16" name="TextBox 15">
            <a:extLst>
              <a:ext uri="{FF2B5EF4-FFF2-40B4-BE49-F238E27FC236}">
                <a16:creationId xmlns:a16="http://schemas.microsoft.com/office/drawing/2014/main" id="{9DB35AD1-C08E-643E-5AA4-B1D62945CDB6}"/>
              </a:ext>
            </a:extLst>
          </p:cNvPr>
          <p:cNvSpPr txBox="1"/>
          <p:nvPr/>
        </p:nvSpPr>
        <p:spPr>
          <a:xfrm>
            <a:off x="2895607" y="2590080"/>
            <a:ext cx="1523993" cy="646331"/>
          </a:xfrm>
          <a:prstGeom prst="rect">
            <a:avLst/>
          </a:prstGeom>
          <a:solidFill>
            <a:srgbClr val="E63432"/>
          </a:solidFill>
        </p:spPr>
        <p:txBody>
          <a:bodyPr wrap="square" rtlCol="0">
            <a:spAutoFit/>
          </a:bodyPr>
          <a:lstStyle/>
          <a:p>
            <a:r>
              <a:rPr lang="en-BR" dirty="0">
                <a:solidFill>
                  <a:schemeClr val="bg1"/>
                </a:solidFill>
              </a:rPr>
              <a:t>Alergias e Intolerâncias</a:t>
            </a:r>
          </a:p>
        </p:txBody>
      </p:sp>
      <p:sp>
        <p:nvSpPr>
          <p:cNvPr id="6" name="5-Point Star 5">
            <a:extLst>
              <a:ext uri="{FF2B5EF4-FFF2-40B4-BE49-F238E27FC236}">
                <a16:creationId xmlns:a16="http://schemas.microsoft.com/office/drawing/2014/main" id="{100E1D56-C351-8575-5BCD-89826B4A094D}"/>
              </a:ext>
            </a:extLst>
          </p:cNvPr>
          <p:cNvSpPr/>
          <p:nvPr/>
        </p:nvSpPr>
        <p:spPr>
          <a:xfrm>
            <a:off x="2717013" y="2414888"/>
            <a:ext cx="357188" cy="364090"/>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17" name="TextBox 16">
            <a:extLst>
              <a:ext uri="{FF2B5EF4-FFF2-40B4-BE49-F238E27FC236}">
                <a16:creationId xmlns:a16="http://schemas.microsoft.com/office/drawing/2014/main" id="{CBDD4886-FAA6-13B3-8D19-276F0BEB4892}"/>
              </a:ext>
            </a:extLst>
          </p:cNvPr>
          <p:cNvSpPr txBox="1"/>
          <p:nvPr/>
        </p:nvSpPr>
        <p:spPr>
          <a:xfrm>
            <a:off x="2790183" y="3552171"/>
            <a:ext cx="1523993" cy="646331"/>
          </a:xfrm>
          <a:prstGeom prst="rect">
            <a:avLst/>
          </a:prstGeom>
          <a:solidFill>
            <a:srgbClr val="E63432"/>
          </a:solidFill>
        </p:spPr>
        <p:txBody>
          <a:bodyPr wrap="square" rtlCol="0">
            <a:spAutoFit/>
          </a:bodyPr>
          <a:lstStyle/>
          <a:p>
            <a:r>
              <a:rPr lang="en-BR" dirty="0">
                <a:solidFill>
                  <a:schemeClr val="bg1"/>
                </a:solidFill>
              </a:rPr>
              <a:t>Lista de Problemas</a:t>
            </a:r>
          </a:p>
        </p:txBody>
      </p:sp>
      <p:sp>
        <p:nvSpPr>
          <p:cNvPr id="18" name="TextBox 17">
            <a:extLst>
              <a:ext uri="{FF2B5EF4-FFF2-40B4-BE49-F238E27FC236}">
                <a16:creationId xmlns:a16="http://schemas.microsoft.com/office/drawing/2014/main" id="{D19F5E28-C7BA-DADC-06C3-55A9B308DDBE}"/>
              </a:ext>
            </a:extLst>
          </p:cNvPr>
          <p:cNvSpPr txBox="1"/>
          <p:nvPr/>
        </p:nvSpPr>
        <p:spPr>
          <a:xfrm>
            <a:off x="4713766" y="1810659"/>
            <a:ext cx="1523993" cy="369332"/>
          </a:xfrm>
          <a:prstGeom prst="rect">
            <a:avLst/>
          </a:prstGeom>
          <a:solidFill>
            <a:srgbClr val="F8A02A"/>
          </a:solidFill>
        </p:spPr>
        <p:txBody>
          <a:bodyPr wrap="square" rtlCol="0">
            <a:spAutoFit/>
          </a:bodyPr>
          <a:lstStyle/>
          <a:p>
            <a:r>
              <a:rPr lang="en-BR" dirty="0">
                <a:solidFill>
                  <a:schemeClr val="bg1"/>
                </a:solidFill>
              </a:rPr>
              <a:t>Imunizações</a:t>
            </a:r>
          </a:p>
        </p:txBody>
      </p:sp>
      <p:sp>
        <p:nvSpPr>
          <p:cNvPr id="19" name="TextBox 18">
            <a:extLst>
              <a:ext uri="{FF2B5EF4-FFF2-40B4-BE49-F238E27FC236}">
                <a16:creationId xmlns:a16="http://schemas.microsoft.com/office/drawing/2014/main" id="{8AE50B35-C5FA-523A-E2A2-CA8ECC54E348}"/>
              </a:ext>
            </a:extLst>
          </p:cNvPr>
          <p:cNvSpPr txBox="1"/>
          <p:nvPr/>
        </p:nvSpPr>
        <p:spPr>
          <a:xfrm>
            <a:off x="4669635" y="2584882"/>
            <a:ext cx="1689601" cy="646331"/>
          </a:xfrm>
          <a:prstGeom prst="rect">
            <a:avLst/>
          </a:prstGeom>
          <a:solidFill>
            <a:srgbClr val="F8A02A"/>
          </a:solidFill>
        </p:spPr>
        <p:txBody>
          <a:bodyPr wrap="square" rtlCol="0">
            <a:spAutoFit/>
          </a:bodyPr>
          <a:lstStyle/>
          <a:p>
            <a:r>
              <a:rPr lang="en-BR" dirty="0">
                <a:solidFill>
                  <a:schemeClr val="bg1"/>
                </a:solidFill>
              </a:rPr>
              <a:t>Histórico de Procedimentos</a:t>
            </a:r>
          </a:p>
        </p:txBody>
      </p:sp>
      <p:sp>
        <p:nvSpPr>
          <p:cNvPr id="20" name="TextBox 19">
            <a:extLst>
              <a:ext uri="{FF2B5EF4-FFF2-40B4-BE49-F238E27FC236}">
                <a16:creationId xmlns:a16="http://schemas.microsoft.com/office/drawing/2014/main" id="{53B7D571-3174-9FBE-2573-6ECEA9EF36D5}"/>
              </a:ext>
            </a:extLst>
          </p:cNvPr>
          <p:cNvSpPr txBox="1"/>
          <p:nvPr/>
        </p:nvSpPr>
        <p:spPr>
          <a:xfrm>
            <a:off x="4681113" y="3538221"/>
            <a:ext cx="1689601" cy="646331"/>
          </a:xfrm>
          <a:prstGeom prst="rect">
            <a:avLst/>
          </a:prstGeom>
          <a:solidFill>
            <a:srgbClr val="F8A02A"/>
          </a:solidFill>
        </p:spPr>
        <p:txBody>
          <a:bodyPr wrap="square" rtlCol="0">
            <a:spAutoFit/>
          </a:bodyPr>
          <a:lstStyle/>
          <a:p>
            <a:r>
              <a:rPr lang="en-BR" dirty="0">
                <a:solidFill>
                  <a:schemeClr val="bg1"/>
                </a:solidFill>
              </a:rPr>
              <a:t>Dispositivos  Médicos</a:t>
            </a:r>
          </a:p>
        </p:txBody>
      </p:sp>
      <p:sp>
        <p:nvSpPr>
          <p:cNvPr id="21" name="TextBox 20">
            <a:extLst>
              <a:ext uri="{FF2B5EF4-FFF2-40B4-BE49-F238E27FC236}">
                <a16:creationId xmlns:a16="http://schemas.microsoft.com/office/drawing/2014/main" id="{B58B6515-EAF1-C496-3247-B55F9405DC72}"/>
              </a:ext>
            </a:extLst>
          </p:cNvPr>
          <p:cNvSpPr txBox="1"/>
          <p:nvPr/>
        </p:nvSpPr>
        <p:spPr>
          <a:xfrm>
            <a:off x="4681113" y="4496826"/>
            <a:ext cx="1689601" cy="646331"/>
          </a:xfrm>
          <a:prstGeom prst="rect">
            <a:avLst/>
          </a:prstGeom>
          <a:solidFill>
            <a:srgbClr val="F8A02A"/>
          </a:solidFill>
        </p:spPr>
        <p:txBody>
          <a:bodyPr wrap="square" rtlCol="0">
            <a:spAutoFit/>
          </a:bodyPr>
          <a:lstStyle/>
          <a:p>
            <a:r>
              <a:rPr lang="en-BR" dirty="0">
                <a:solidFill>
                  <a:schemeClr val="bg1"/>
                </a:solidFill>
              </a:rPr>
              <a:t>Resultados de Exames</a:t>
            </a:r>
          </a:p>
        </p:txBody>
      </p:sp>
      <p:sp>
        <p:nvSpPr>
          <p:cNvPr id="9" name="5-Point Star 8">
            <a:extLst>
              <a:ext uri="{FF2B5EF4-FFF2-40B4-BE49-F238E27FC236}">
                <a16:creationId xmlns:a16="http://schemas.microsoft.com/office/drawing/2014/main" id="{B222E0FE-FCC7-A232-3400-D0C7A6213012}"/>
              </a:ext>
            </a:extLst>
          </p:cNvPr>
          <p:cNvSpPr/>
          <p:nvPr/>
        </p:nvSpPr>
        <p:spPr>
          <a:xfrm>
            <a:off x="4638026" y="4219804"/>
            <a:ext cx="357188" cy="364090"/>
          </a:xfrm>
          <a:prstGeom prst="star5">
            <a:avLst>
              <a:gd name="adj" fmla="val 25982"/>
              <a:gd name="hf" fmla="val 105146"/>
              <a:gd name="vf" fmla="val 110557"/>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2" name="TextBox 21">
            <a:extLst>
              <a:ext uri="{FF2B5EF4-FFF2-40B4-BE49-F238E27FC236}">
                <a16:creationId xmlns:a16="http://schemas.microsoft.com/office/drawing/2014/main" id="{CDF97D6C-12E1-89A5-BFFF-2086A87962D1}"/>
              </a:ext>
            </a:extLst>
          </p:cNvPr>
          <p:cNvSpPr txBox="1"/>
          <p:nvPr/>
        </p:nvSpPr>
        <p:spPr>
          <a:xfrm>
            <a:off x="983673" y="5296457"/>
            <a:ext cx="1274617" cy="369332"/>
          </a:xfrm>
          <a:prstGeom prst="rect">
            <a:avLst/>
          </a:prstGeom>
          <a:solidFill>
            <a:srgbClr val="C8E0B5"/>
          </a:solidFill>
        </p:spPr>
        <p:txBody>
          <a:bodyPr wrap="square" rtlCol="0">
            <a:spAutoFit/>
          </a:bodyPr>
          <a:lstStyle/>
          <a:p>
            <a:r>
              <a:rPr lang="en-BR" dirty="0"/>
              <a:t>Cabeçalho</a:t>
            </a:r>
          </a:p>
        </p:txBody>
      </p:sp>
      <p:sp>
        <p:nvSpPr>
          <p:cNvPr id="23" name="TextBox 22">
            <a:extLst>
              <a:ext uri="{FF2B5EF4-FFF2-40B4-BE49-F238E27FC236}">
                <a16:creationId xmlns:a16="http://schemas.microsoft.com/office/drawing/2014/main" id="{01F787A1-81EB-EFC9-46E0-A614403B3235}"/>
              </a:ext>
            </a:extLst>
          </p:cNvPr>
          <p:cNvSpPr txBox="1"/>
          <p:nvPr/>
        </p:nvSpPr>
        <p:spPr>
          <a:xfrm>
            <a:off x="2978944" y="5296457"/>
            <a:ext cx="1274617" cy="369332"/>
          </a:xfrm>
          <a:prstGeom prst="rect">
            <a:avLst/>
          </a:prstGeom>
          <a:solidFill>
            <a:srgbClr val="C8E0B5"/>
          </a:solidFill>
        </p:spPr>
        <p:txBody>
          <a:bodyPr wrap="square" rtlCol="0">
            <a:spAutoFit/>
          </a:bodyPr>
          <a:lstStyle/>
          <a:p>
            <a:r>
              <a:rPr lang="en-BR" dirty="0"/>
              <a:t>Obrigatório</a:t>
            </a:r>
          </a:p>
        </p:txBody>
      </p:sp>
      <p:sp>
        <p:nvSpPr>
          <p:cNvPr id="24" name="TextBox 23">
            <a:extLst>
              <a:ext uri="{FF2B5EF4-FFF2-40B4-BE49-F238E27FC236}">
                <a16:creationId xmlns:a16="http://schemas.microsoft.com/office/drawing/2014/main" id="{10AFA02D-C764-4CF9-C410-B92D8D786701}"/>
              </a:ext>
            </a:extLst>
          </p:cNvPr>
          <p:cNvSpPr txBox="1"/>
          <p:nvPr/>
        </p:nvSpPr>
        <p:spPr>
          <a:xfrm>
            <a:off x="4713766" y="5320056"/>
            <a:ext cx="1645470" cy="369332"/>
          </a:xfrm>
          <a:prstGeom prst="rect">
            <a:avLst/>
          </a:prstGeom>
          <a:solidFill>
            <a:srgbClr val="C8E0B5"/>
          </a:solidFill>
        </p:spPr>
        <p:txBody>
          <a:bodyPr wrap="square" rtlCol="0">
            <a:spAutoFit/>
          </a:bodyPr>
          <a:lstStyle/>
          <a:p>
            <a:r>
              <a:rPr lang="en-BR" dirty="0"/>
              <a:t>Recomendado</a:t>
            </a:r>
          </a:p>
        </p:txBody>
      </p:sp>
      <p:sp>
        <p:nvSpPr>
          <p:cNvPr id="25" name="TextBox 24">
            <a:extLst>
              <a:ext uri="{FF2B5EF4-FFF2-40B4-BE49-F238E27FC236}">
                <a16:creationId xmlns:a16="http://schemas.microsoft.com/office/drawing/2014/main" id="{C66F60A3-AF75-B997-E827-D8748B26D59B}"/>
              </a:ext>
            </a:extLst>
          </p:cNvPr>
          <p:cNvSpPr txBox="1"/>
          <p:nvPr/>
        </p:nvSpPr>
        <p:spPr>
          <a:xfrm>
            <a:off x="7720453" y="5320056"/>
            <a:ext cx="1645470" cy="369332"/>
          </a:xfrm>
          <a:prstGeom prst="rect">
            <a:avLst/>
          </a:prstGeom>
          <a:solidFill>
            <a:srgbClr val="C8E0B5"/>
          </a:solidFill>
        </p:spPr>
        <p:txBody>
          <a:bodyPr wrap="square" rtlCol="0">
            <a:spAutoFit/>
          </a:bodyPr>
          <a:lstStyle/>
          <a:p>
            <a:r>
              <a:rPr lang="en-BR" dirty="0"/>
              <a:t>Opcional</a:t>
            </a:r>
          </a:p>
        </p:txBody>
      </p:sp>
      <p:sp>
        <p:nvSpPr>
          <p:cNvPr id="26" name="TextBox 25">
            <a:extLst>
              <a:ext uri="{FF2B5EF4-FFF2-40B4-BE49-F238E27FC236}">
                <a16:creationId xmlns:a16="http://schemas.microsoft.com/office/drawing/2014/main" id="{11D0601C-F524-7244-E453-CE20B39B068F}"/>
              </a:ext>
            </a:extLst>
          </p:cNvPr>
          <p:cNvSpPr txBox="1"/>
          <p:nvPr/>
        </p:nvSpPr>
        <p:spPr>
          <a:xfrm>
            <a:off x="6659752" y="1701288"/>
            <a:ext cx="1523993" cy="369332"/>
          </a:xfrm>
          <a:prstGeom prst="rect">
            <a:avLst/>
          </a:prstGeom>
          <a:solidFill>
            <a:srgbClr val="91CF4F"/>
          </a:solidFill>
        </p:spPr>
        <p:txBody>
          <a:bodyPr wrap="square" rtlCol="0">
            <a:spAutoFit/>
          </a:bodyPr>
          <a:lstStyle/>
          <a:p>
            <a:r>
              <a:rPr lang="en-BR" dirty="0">
                <a:solidFill>
                  <a:schemeClr val="bg1"/>
                </a:solidFill>
              </a:rPr>
              <a:t>Sinais Vitais</a:t>
            </a:r>
          </a:p>
        </p:txBody>
      </p:sp>
      <p:sp>
        <p:nvSpPr>
          <p:cNvPr id="27" name="TextBox 26">
            <a:extLst>
              <a:ext uri="{FF2B5EF4-FFF2-40B4-BE49-F238E27FC236}">
                <a16:creationId xmlns:a16="http://schemas.microsoft.com/office/drawing/2014/main" id="{40DA6F65-14D3-0F5D-3E91-FCDB39490140}"/>
              </a:ext>
            </a:extLst>
          </p:cNvPr>
          <p:cNvSpPr txBox="1"/>
          <p:nvPr/>
        </p:nvSpPr>
        <p:spPr>
          <a:xfrm>
            <a:off x="6683086" y="2596933"/>
            <a:ext cx="1523993" cy="646331"/>
          </a:xfrm>
          <a:prstGeom prst="rect">
            <a:avLst/>
          </a:prstGeom>
          <a:solidFill>
            <a:srgbClr val="91CF4F"/>
          </a:solidFill>
        </p:spPr>
        <p:txBody>
          <a:bodyPr wrap="square" rtlCol="0">
            <a:spAutoFit/>
          </a:bodyPr>
          <a:lstStyle/>
          <a:p>
            <a:r>
              <a:rPr lang="en-BR" dirty="0">
                <a:solidFill>
                  <a:schemeClr val="bg1"/>
                </a:solidFill>
              </a:rPr>
              <a:t>História Pregressa</a:t>
            </a:r>
          </a:p>
        </p:txBody>
      </p:sp>
      <p:sp>
        <p:nvSpPr>
          <p:cNvPr id="28" name="TextBox 27">
            <a:extLst>
              <a:ext uri="{FF2B5EF4-FFF2-40B4-BE49-F238E27FC236}">
                <a16:creationId xmlns:a16="http://schemas.microsoft.com/office/drawing/2014/main" id="{3353704D-A5B3-5160-C2A9-0908BF04BFA8}"/>
              </a:ext>
            </a:extLst>
          </p:cNvPr>
          <p:cNvSpPr txBox="1"/>
          <p:nvPr/>
        </p:nvSpPr>
        <p:spPr>
          <a:xfrm>
            <a:off x="6694564" y="3536116"/>
            <a:ext cx="1689601" cy="584775"/>
          </a:xfrm>
          <a:prstGeom prst="rect">
            <a:avLst/>
          </a:prstGeom>
          <a:solidFill>
            <a:srgbClr val="91CF4F"/>
          </a:solidFill>
        </p:spPr>
        <p:txBody>
          <a:bodyPr wrap="square" rtlCol="0">
            <a:spAutoFit/>
          </a:bodyPr>
          <a:lstStyle/>
          <a:p>
            <a:r>
              <a:rPr lang="en-BR" sz="1600" dirty="0">
                <a:solidFill>
                  <a:schemeClr val="bg1"/>
                </a:solidFill>
              </a:rPr>
              <a:t>História e Status Obstétrico</a:t>
            </a:r>
          </a:p>
        </p:txBody>
      </p:sp>
      <p:sp>
        <p:nvSpPr>
          <p:cNvPr id="29" name="TextBox 28">
            <a:extLst>
              <a:ext uri="{FF2B5EF4-FFF2-40B4-BE49-F238E27FC236}">
                <a16:creationId xmlns:a16="http://schemas.microsoft.com/office/drawing/2014/main" id="{44DF3D1E-70EF-156F-E00A-FB01C6058E0A}"/>
              </a:ext>
            </a:extLst>
          </p:cNvPr>
          <p:cNvSpPr txBox="1"/>
          <p:nvPr/>
        </p:nvSpPr>
        <p:spPr>
          <a:xfrm>
            <a:off x="6683086" y="4527603"/>
            <a:ext cx="1689601" cy="338554"/>
          </a:xfrm>
          <a:prstGeom prst="rect">
            <a:avLst/>
          </a:prstGeom>
          <a:solidFill>
            <a:srgbClr val="91CF4F"/>
          </a:solidFill>
        </p:spPr>
        <p:txBody>
          <a:bodyPr wrap="square" rtlCol="0">
            <a:spAutoFit/>
          </a:bodyPr>
          <a:lstStyle/>
          <a:p>
            <a:r>
              <a:rPr lang="en-BR" sz="1600" dirty="0">
                <a:solidFill>
                  <a:schemeClr val="bg1"/>
                </a:solidFill>
              </a:rPr>
              <a:t>História  Social</a:t>
            </a:r>
          </a:p>
        </p:txBody>
      </p:sp>
      <p:sp>
        <p:nvSpPr>
          <p:cNvPr id="30" name="TextBox 29">
            <a:extLst>
              <a:ext uri="{FF2B5EF4-FFF2-40B4-BE49-F238E27FC236}">
                <a16:creationId xmlns:a16="http://schemas.microsoft.com/office/drawing/2014/main" id="{F4AA11D3-4B48-B4FA-902A-99E5AA2F223A}"/>
              </a:ext>
            </a:extLst>
          </p:cNvPr>
          <p:cNvSpPr txBox="1"/>
          <p:nvPr/>
        </p:nvSpPr>
        <p:spPr>
          <a:xfrm>
            <a:off x="8693446" y="1617561"/>
            <a:ext cx="1523993" cy="646331"/>
          </a:xfrm>
          <a:prstGeom prst="rect">
            <a:avLst/>
          </a:prstGeom>
          <a:solidFill>
            <a:srgbClr val="91CF4F"/>
          </a:solidFill>
        </p:spPr>
        <p:txBody>
          <a:bodyPr wrap="square" rtlCol="0">
            <a:spAutoFit/>
          </a:bodyPr>
          <a:lstStyle/>
          <a:p>
            <a:r>
              <a:rPr lang="en-BR" dirty="0">
                <a:solidFill>
                  <a:schemeClr val="bg1"/>
                </a:solidFill>
              </a:rPr>
              <a:t>Status Funcional</a:t>
            </a:r>
          </a:p>
        </p:txBody>
      </p:sp>
      <p:sp>
        <p:nvSpPr>
          <p:cNvPr id="31" name="TextBox 30">
            <a:extLst>
              <a:ext uri="{FF2B5EF4-FFF2-40B4-BE49-F238E27FC236}">
                <a16:creationId xmlns:a16="http://schemas.microsoft.com/office/drawing/2014/main" id="{C440E440-2CF1-B7AF-7DE0-F9951FADECD1}"/>
              </a:ext>
            </a:extLst>
          </p:cNvPr>
          <p:cNvSpPr txBox="1"/>
          <p:nvPr/>
        </p:nvSpPr>
        <p:spPr>
          <a:xfrm>
            <a:off x="8676435" y="2552676"/>
            <a:ext cx="1523993" cy="646331"/>
          </a:xfrm>
          <a:prstGeom prst="rect">
            <a:avLst/>
          </a:prstGeom>
          <a:solidFill>
            <a:srgbClr val="91CF4F"/>
          </a:solidFill>
        </p:spPr>
        <p:txBody>
          <a:bodyPr wrap="square" rtlCol="0">
            <a:spAutoFit/>
          </a:bodyPr>
          <a:lstStyle/>
          <a:p>
            <a:r>
              <a:rPr lang="en-BR" dirty="0">
                <a:solidFill>
                  <a:schemeClr val="bg1"/>
                </a:solidFill>
              </a:rPr>
              <a:t>Plano de Cuidados</a:t>
            </a:r>
          </a:p>
        </p:txBody>
      </p:sp>
      <p:sp>
        <p:nvSpPr>
          <p:cNvPr id="32" name="TextBox 31">
            <a:extLst>
              <a:ext uri="{FF2B5EF4-FFF2-40B4-BE49-F238E27FC236}">
                <a16:creationId xmlns:a16="http://schemas.microsoft.com/office/drawing/2014/main" id="{BD0146EB-7C08-0F47-3530-0B14573F8888}"/>
              </a:ext>
            </a:extLst>
          </p:cNvPr>
          <p:cNvSpPr txBox="1"/>
          <p:nvPr/>
        </p:nvSpPr>
        <p:spPr>
          <a:xfrm>
            <a:off x="8707097" y="3474560"/>
            <a:ext cx="1523993" cy="830997"/>
          </a:xfrm>
          <a:prstGeom prst="rect">
            <a:avLst/>
          </a:prstGeom>
          <a:solidFill>
            <a:srgbClr val="91CF4F"/>
          </a:solidFill>
        </p:spPr>
        <p:txBody>
          <a:bodyPr wrap="square" rtlCol="0">
            <a:spAutoFit/>
          </a:bodyPr>
          <a:lstStyle/>
          <a:p>
            <a:r>
              <a:rPr lang="en-BR" sz="1600" dirty="0">
                <a:solidFill>
                  <a:schemeClr val="bg1"/>
                </a:solidFill>
              </a:rPr>
              <a:t>D</a:t>
            </a:r>
            <a:r>
              <a:rPr lang="en-US" sz="1600" dirty="0" err="1">
                <a:solidFill>
                  <a:schemeClr val="bg1"/>
                </a:solidFill>
              </a:rPr>
              <a:t>i</a:t>
            </a:r>
            <a:r>
              <a:rPr lang="en-BR" sz="1600" dirty="0">
                <a:solidFill>
                  <a:schemeClr val="bg1"/>
                </a:solidFill>
              </a:rPr>
              <a:t>retivas Avançadas de Vontade</a:t>
            </a:r>
          </a:p>
        </p:txBody>
      </p:sp>
      <p:sp>
        <p:nvSpPr>
          <p:cNvPr id="33" name="5-Point Star 32">
            <a:extLst>
              <a:ext uri="{FF2B5EF4-FFF2-40B4-BE49-F238E27FC236}">
                <a16:creationId xmlns:a16="http://schemas.microsoft.com/office/drawing/2014/main" id="{090B388A-A0BF-3804-8589-58F3C0771956}"/>
              </a:ext>
            </a:extLst>
          </p:cNvPr>
          <p:cNvSpPr/>
          <p:nvPr/>
        </p:nvSpPr>
        <p:spPr>
          <a:xfrm>
            <a:off x="2869413" y="2567288"/>
            <a:ext cx="357188" cy="364090"/>
          </a:xfrm>
          <a:prstGeom prst="star5">
            <a:avLst>
              <a:gd name="adj" fmla="val 0"/>
              <a:gd name="hf" fmla="val 105146"/>
              <a:gd name="vf" fmla="val 110557"/>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34" name="5-Point Star 33">
            <a:extLst>
              <a:ext uri="{FF2B5EF4-FFF2-40B4-BE49-F238E27FC236}">
                <a16:creationId xmlns:a16="http://schemas.microsoft.com/office/drawing/2014/main" id="{30A97D88-303A-FBF9-C96A-7E91B58FDC88}"/>
              </a:ext>
            </a:extLst>
          </p:cNvPr>
          <p:cNvSpPr/>
          <p:nvPr/>
        </p:nvSpPr>
        <p:spPr>
          <a:xfrm>
            <a:off x="2646578" y="3329046"/>
            <a:ext cx="357188" cy="364090"/>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dirty="0"/>
          </a:p>
        </p:txBody>
      </p:sp>
    </p:spTree>
    <p:extLst>
      <p:ext uri="{BB962C8B-B14F-4D97-AF65-F5344CB8AC3E}">
        <p14:creationId xmlns:p14="http://schemas.microsoft.com/office/powerpoint/2010/main" val="2859471670"/>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4544</TotalTime>
  <Words>1894</Words>
  <Application>Microsoft Macintosh PowerPoint</Application>
  <PresentationFormat>Widescreen</PresentationFormat>
  <Paragraphs>182</Paragraphs>
  <Slides>32</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Calibri Light</vt:lpstr>
      <vt:lpstr>Gotham</vt:lpstr>
      <vt:lpstr>Gotham Black</vt:lpstr>
      <vt:lpstr>Graphik</vt:lpstr>
      <vt:lpstr>Verdana</vt:lpstr>
      <vt:lpstr>Tema do Office</vt:lpstr>
      <vt:lpstr>PowerPoint Presentation</vt:lpstr>
      <vt:lpstr>PowerPoint Presentation</vt:lpstr>
      <vt:lpstr>A história do Sumário Internacional do Paciente</vt:lpstr>
      <vt:lpstr>A história do Sumário Internacional do Paciente</vt:lpstr>
      <vt:lpstr>PowerPoint Presentation</vt:lpstr>
      <vt:lpstr>Países membros da GDHP</vt:lpstr>
      <vt:lpstr>Sumário Internacional do Paciente (IPS - International Patient Summary)</vt:lpstr>
      <vt:lpstr>Princípios do Sumário Internacional do Paciente -SIP</vt:lpstr>
      <vt:lpstr>PowerPoint Presentation</vt:lpstr>
      <vt:lpstr>Considerações Importantes</vt:lpstr>
      <vt:lpstr>PowerPoint Presentation</vt:lpstr>
      <vt:lpstr>PROJETO PROADI IPS-BRASIL</vt:lpstr>
      <vt:lpstr>IPS –Brasil – objetivos específicos</vt:lpstr>
      <vt:lpstr>FASES DA CONSTRUÇÃO DO IPS</vt:lpstr>
      <vt:lpstr>PowerPoint Presentation</vt:lpstr>
      <vt:lpstr>FASES DA CONSTRUÇÃO DO IPS</vt:lpstr>
      <vt:lpstr>PowerPoint Presentation</vt:lpstr>
      <vt:lpstr>PowerPoint Presentation</vt:lpstr>
      <vt:lpstr>PowerPoint Presentation</vt:lpstr>
      <vt:lpstr>PowerPoint Presentation</vt:lpstr>
      <vt:lpstr>Indicador OBM</vt:lpstr>
      <vt:lpstr>Arquitetura proposta / casos de uso</vt:lpstr>
      <vt:lpstr>PowerPoint Presentation</vt:lpstr>
      <vt:lpstr>PowerPoint Presentation</vt:lpstr>
      <vt:lpstr>PowerPoint Presentation</vt:lpstr>
      <vt:lpstr>PowerPoint Presentation</vt:lpstr>
      <vt:lpstr>PowerPoint Presentation</vt:lpstr>
      <vt:lpstr>Contribuições do Projeto IPS para Governança de Dados na RNDS</vt:lpstr>
      <vt:lpstr>A importância de incorporar um Serviço de Terminologia no MS</vt:lpstr>
      <vt:lpstr>Importância do GI IPS Brasil para RNDS</vt:lpstr>
      <vt:lpstr>Próximos passos</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Sávio Cavalcante Marques</dc:creator>
  <cp:lastModifiedBy>Beatriz de Faria Leao</cp:lastModifiedBy>
  <cp:revision>13</cp:revision>
  <dcterms:created xsi:type="dcterms:W3CDTF">2023-12-05T18:13:40Z</dcterms:created>
  <dcterms:modified xsi:type="dcterms:W3CDTF">2023-12-14T11:40:34Z</dcterms:modified>
</cp:coreProperties>
</file>